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36" r:id="rId3"/>
    <p:sldId id="424" r:id="rId4"/>
    <p:sldId id="425" r:id="rId5"/>
    <p:sldId id="436" r:id="rId6"/>
    <p:sldId id="481" r:id="rId7"/>
    <p:sldId id="434" r:id="rId8"/>
    <p:sldId id="337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433" r:id="rId17"/>
    <p:sldId id="491" r:id="rId18"/>
    <p:sldId id="482" r:id="rId19"/>
    <p:sldId id="483" r:id="rId20"/>
    <p:sldId id="484" r:id="rId21"/>
    <p:sldId id="485" r:id="rId22"/>
    <p:sldId id="486" r:id="rId23"/>
    <p:sldId id="487" r:id="rId24"/>
    <p:sldId id="488" r:id="rId25"/>
    <p:sldId id="489" r:id="rId26"/>
    <p:sldId id="490" r:id="rId27"/>
    <p:sldId id="461" r:id="rId28"/>
    <p:sldId id="462" r:id="rId29"/>
    <p:sldId id="463" r:id="rId30"/>
    <p:sldId id="464" r:id="rId31"/>
    <p:sldId id="465" r:id="rId32"/>
    <p:sldId id="466" r:id="rId33"/>
    <p:sldId id="467" r:id="rId34"/>
    <p:sldId id="468" r:id="rId35"/>
    <p:sldId id="469" r:id="rId36"/>
    <p:sldId id="470" r:id="rId37"/>
    <p:sldId id="471" r:id="rId38"/>
    <p:sldId id="472" r:id="rId39"/>
    <p:sldId id="473" r:id="rId40"/>
    <p:sldId id="474" r:id="rId41"/>
    <p:sldId id="475" r:id="rId42"/>
    <p:sldId id="476" r:id="rId43"/>
    <p:sldId id="477" r:id="rId44"/>
    <p:sldId id="478" r:id="rId45"/>
    <p:sldId id="479" r:id="rId46"/>
    <p:sldId id="48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C263007F-7F2B-4611-9165-940CAA0E3A5D}">
          <p14:sldIdLst>
            <p14:sldId id="256"/>
            <p14:sldId id="336"/>
            <p14:sldId id="424"/>
            <p14:sldId id="425"/>
            <p14:sldId id="436"/>
            <p14:sldId id="481"/>
            <p14:sldId id="434"/>
            <p14:sldId id="337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91"/>
            <p14:sldId id="482"/>
            <p14:sldId id="483"/>
            <p14:sldId id="484"/>
            <p14:sldId id="485"/>
            <p14:sldId id="486"/>
            <p14:sldId id="487"/>
            <p14:sldId id="488"/>
            <p14:sldId id="489"/>
            <p14:sldId id="490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473"/>
            <p14:sldId id="474"/>
            <p14:sldId id="475"/>
            <p14:sldId id="476"/>
            <p14:sldId id="477"/>
            <p14:sldId id="478"/>
            <p14:sldId id="479"/>
            <p14:sldId id="4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93173" autoAdjust="0"/>
  </p:normalViewPr>
  <p:slideViewPr>
    <p:cSldViewPr>
      <p:cViewPr varScale="1">
        <p:scale>
          <a:sx n="70" d="100"/>
          <a:sy n="70" d="100"/>
        </p:scale>
        <p:origin x="108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9829A-6BEA-4081-80F1-1781354D31D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BA92F-9A2C-499F-BFBF-DD106A286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7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BA92F-9A2C-499F-BFBF-DD106A2860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77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6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1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9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8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6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6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5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7A7CB-37B0-4623-A7B2-BD341A289C8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link.springer.com/book/10.1007/978-1-4020-3286-8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Computational Physics</a:t>
            </a:r>
            <a:br>
              <a:rPr lang="en-US" dirty="0" smtClean="0"/>
            </a:br>
            <a:r>
              <a:rPr lang="en-US" dirty="0" smtClean="0"/>
              <a:t>(Lecture 7)	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PHY4061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(1) use an orthogonal matrix to perform a similarity transformation of the real </a:t>
            </a:r>
            <a:r>
              <a:rPr lang="en-US" dirty="0" smtClean="0"/>
              <a:t>symmetric matrix into </a:t>
            </a:r>
            <a:r>
              <a:rPr lang="en-US" dirty="0"/>
              <a:t>a real symmetric </a:t>
            </a:r>
            <a:r>
              <a:rPr lang="en-US" dirty="0" err="1"/>
              <a:t>tridiagonal</a:t>
            </a:r>
            <a:r>
              <a:rPr lang="en-US" dirty="0"/>
              <a:t> matrix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matrix that has nonzero elements only on the </a:t>
            </a:r>
            <a:r>
              <a:rPr lang="en-US" dirty="0" smtClean="0"/>
              <a:t>main diagonal, the </a:t>
            </a:r>
            <a:r>
              <a:rPr lang="en-US" dirty="0"/>
              <a:t>first diagonal below this, and the first diagonal above the main diagonal.</a:t>
            </a:r>
          </a:p>
          <a:p>
            <a:r>
              <a:rPr lang="en-US" dirty="0"/>
              <a:t>(2) solve the eigenvalue problem of the resulting </a:t>
            </a:r>
            <a:r>
              <a:rPr lang="en-US" dirty="0" err="1"/>
              <a:t>tridiagonal</a:t>
            </a:r>
            <a:r>
              <a:rPr lang="en-US" dirty="0"/>
              <a:t> matrix.</a:t>
            </a:r>
          </a:p>
        </p:txBody>
      </p:sp>
    </p:spTree>
    <p:extLst>
      <p:ext uri="{BB962C8B-B14F-4D97-AF65-F5344CB8AC3E}">
        <p14:creationId xmlns:p14="http://schemas.microsoft.com/office/powerpoint/2010/main" val="2396348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en-US" dirty="0" smtClean="0"/>
              <a:t>The similarity </a:t>
            </a:r>
            <a:r>
              <a:rPr lang="en-US" dirty="0"/>
              <a:t>transformation preserves the eigenvalues of the </a:t>
            </a:r>
            <a:r>
              <a:rPr lang="en-US" dirty="0" smtClean="0"/>
              <a:t>original matrix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the eigenvectors are the columns or rows of the orthogonal </a:t>
            </a:r>
            <a:r>
              <a:rPr lang="en-US" dirty="0" smtClean="0"/>
              <a:t>matrix used </a:t>
            </a:r>
            <a:r>
              <a:rPr lang="en-US" dirty="0"/>
              <a:t>in the transformation. </a:t>
            </a:r>
            <a:endParaRPr lang="en-US" dirty="0" smtClean="0"/>
          </a:p>
          <a:p>
            <a:r>
              <a:rPr lang="en-US" i="1" dirty="0" smtClean="0"/>
              <a:t>Householder </a:t>
            </a:r>
            <a:r>
              <a:rPr lang="en-US" i="1" dirty="0"/>
              <a:t>method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i="1" dirty="0" smtClean="0"/>
              <a:t>Givens </a:t>
            </a:r>
            <a:r>
              <a:rPr lang="en-US" i="1" dirty="0"/>
              <a:t>method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/>
              <a:t>The most commonly used </a:t>
            </a:r>
            <a:r>
              <a:rPr lang="en-US" dirty="0" smtClean="0"/>
              <a:t>for </a:t>
            </a:r>
            <a:r>
              <a:rPr lang="en-US" dirty="0" err="1"/>
              <a:t>tridiagonalizing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achieved </a:t>
            </a:r>
            <a:r>
              <a:rPr lang="en-US" dirty="0"/>
              <a:t>with a total of </a:t>
            </a:r>
            <a:r>
              <a:rPr lang="en-US" i="1" dirty="0"/>
              <a:t>n </a:t>
            </a:r>
            <a:r>
              <a:rPr lang="en-US" dirty="0"/>
              <a:t>− 2 consecutive </a:t>
            </a:r>
            <a:r>
              <a:rPr lang="en-US" dirty="0" smtClean="0"/>
              <a:t>transformations, each </a:t>
            </a:r>
            <a:r>
              <a:rPr lang="en-US" dirty="0"/>
              <a:t>operating on a row and a column of the matrix.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8862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transformations can be cast into a </a:t>
            </a:r>
            <a:r>
              <a:rPr lang="en-US" dirty="0" smtClean="0"/>
              <a:t>recursion:</a:t>
            </a:r>
          </a:p>
          <a:p>
            <a:pPr lvl="1"/>
            <a:r>
              <a:rPr lang="en-US" dirty="0"/>
              <a:t>for </a:t>
            </a:r>
            <a:r>
              <a:rPr lang="en-US" i="1" dirty="0"/>
              <a:t>k </a:t>
            </a:r>
            <a:r>
              <a:rPr lang="en-US" dirty="0"/>
              <a:t>= 1</a:t>
            </a:r>
            <a:r>
              <a:rPr lang="en-US" i="1" dirty="0"/>
              <a:t>, </a:t>
            </a:r>
            <a:r>
              <a:rPr lang="en-US" dirty="0"/>
              <a:t>2</a:t>
            </a:r>
            <a:r>
              <a:rPr lang="en-US" i="1" dirty="0"/>
              <a:t>, . . . , n </a:t>
            </a:r>
            <a:r>
              <a:rPr lang="en-US" dirty="0"/>
              <a:t>− 2, where </a:t>
            </a:r>
            <a:r>
              <a:rPr lang="en-US" b="1" dirty="0" smtClean="0"/>
              <a:t>O</a:t>
            </a:r>
            <a:r>
              <a:rPr lang="en-US" i="1" baseline="-25000" dirty="0" smtClean="0"/>
              <a:t>k</a:t>
            </a:r>
            <a:r>
              <a:rPr lang="en-US" i="1" dirty="0" smtClean="0"/>
              <a:t> </a:t>
            </a:r>
            <a:r>
              <a:rPr lang="en-US" dirty="0"/>
              <a:t>is an orthogonal matrix that works on </a:t>
            </a:r>
            <a:r>
              <a:rPr lang="en-US" dirty="0" smtClean="0"/>
              <a:t>the row </a:t>
            </a:r>
            <a:r>
              <a:rPr lang="en-US" dirty="0"/>
              <a:t>elements with </a:t>
            </a:r>
            <a:r>
              <a:rPr lang="en-US" i="1" dirty="0"/>
              <a:t>i </a:t>
            </a:r>
            <a:r>
              <a:rPr lang="en-US" dirty="0"/>
              <a:t>= </a:t>
            </a:r>
            <a:r>
              <a:rPr lang="en-US" i="1" dirty="0"/>
              <a:t>k </a:t>
            </a:r>
            <a:r>
              <a:rPr lang="en-US" dirty="0"/>
              <a:t>+ 2</a:t>
            </a:r>
            <a:r>
              <a:rPr lang="en-US" i="1" dirty="0"/>
              <a:t>, . . . , n </a:t>
            </a:r>
            <a:r>
              <a:rPr lang="en-US" dirty="0"/>
              <a:t>of the </a:t>
            </a:r>
            <a:r>
              <a:rPr lang="en-US" i="1" dirty="0" err="1"/>
              <a:t>k</a:t>
            </a:r>
            <a:r>
              <a:rPr lang="en-US" dirty="0" err="1"/>
              <a:t>th</a:t>
            </a:r>
            <a:r>
              <a:rPr lang="en-US" dirty="0"/>
              <a:t> column and the column </a:t>
            </a:r>
            <a:r>
              <a:rPr lang="en-US" dirty="0" smtClean="0"/>
              <a:t>elements with </a:t>
            </a:r>
            <a:r>
              <a:rPr lang="en-US" i="1" dirty="0"/>
              <a:t>j </a:t>
            </a:r>
            <a:r>
              <a:rPr lang="en-US" dirty="0"/>
              <a:t>= </a:t>
            </a:r>
            <a:r>
              <a:rPr lang="en-US" i="1" dirty="0"/>
              <a:t>k </a:t>
            </a:r>
            <a:r>
              <a:rPr lang="en-US" dirty="0"/>
              <a:t>+ 2</a:t>
            </a:r>
            <a:r>
              <a:rPr lang="en-US" i="1" dirty="0"/>
              <a:t>, . . . , n </a:t>
            </a:r>
            <a:r>
              <a:rPr lang="en-US" dirty="0"/>
              <a:t>of the </a:t>
            </a:r>
            <a:r>
              <a:rPr lang="en-US" i="1" dirty="0" err="1"/>
              <a:t>k</a:t>
            </a:r>
            <a:r>
              <a:rPr lang="en-US" dirty="0" err="1"/>
              <a:t>th</a:t>
            </a:r>
            <a:r>
              <a:rPr lang="en-US" dirty="0"/>
              <a:t> row. The recursion begins with </a:t>
            </a:r>
            <a:r>
              <a:rPr lang="en-US" b="1" dirty="0"/>
              <a:t>A</a:t>
            </a:r>
            <a:r>
              <a:rPr lang="en-US" baseline="30000" dirty="0"/>
              <a:t>(0)</a:t>
            </a:r>
            <a:r>
              <a:rPr lang="en-US" dirty="0"/>
              <a:t> = </a:t>
            </a:r>
            <a:r>
              <a:rPr lang="en-US" b="1" dirty="0"/>
              <a:t>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It is an O(N) algorithm.</a:t>
            </a:r>
          </a:p>
          <a:p>
            <a:pPr lvl="1"/>
            <a:r>
              <a:rPr lang="en-US" dirty="0" smtClean="0"/>
              <a:t>Storage advantages.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3" t="64162" r="38362" b="31125"/>
          <a:stretch/>
        </p:blipFill>
        <p:spPr bwMode="auto">
          <a:xfrm>
            <a:off x="2483768" y="2132856"/>
            <a:ext cx="2736304" cy="67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73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9" t="48156" r="36300" b="45542"/>
          <a:stretch/>
        </p:blipFill>
        <p:spPr bwMode="auto">
          <a:xfrm>
            <a:off x="755576" y="836712"/>
            <a:ext cx="7012323" cy="93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8" t="49096" r="45042" b="45670"/>
          <a:stretch/>
        </p:blipFill>
        <p:spPr bwMode="auto">
          <a:xfrm>
            <a:off x="2047032" y="5836999"/>
            <a:ext cx="6186487" cy="103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335593" y="620688"/>
            <a:ext cx="8229600" cy="4525963"/>
          </a:xfrm>
        </p:spPr>
        <p:txBody>
          <a:bodyPr/>
          <a:lstStyle/>
          <a:p>
            <a:r>
              <a:rPr lang="en-US" dirty="0" smtClean="0"/>
              <a:t>Here:</a:t>
            </a:r>
          </a:p>
          <a:p>
            <a:endParaRPr lang="en-US" dirty="0"/>
          </a:p>
          <a:p>
            <a:pPr lvl="1"/>
            <a:r>
              <a:rPr lang="en-US" dirty="0" smtClean="0"/>
              <a:t>Where the </a:t>
            </a:r>
            <a:r>
              <a:rPr lang="en-US" dirty="0"/>
              <a:t>l</a:t>
            </a:r>
            <a:r>
              <a:rPr lang="en-US" dirty="0" smtClean="0"/>
              <a:t>th component of the vector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k</a:t>
            </a:r>
            <a:r>
              <a:rPr lang="en-US" dirty="0" smtClean="0"/>
              <a:t> is given by</a:t>
            </a:r>
          </a:p>
          <a:p>
            <a:endParaRPr lang="en-US" dirty="0"/>
          </a:p>
          <a:p>
            <a:endParaRPr lang="en-US" dirty="0" smtClean="0"/>
          </a:p>
          <a:p>
            <a:pPr lvl="2"/>
            <a:r>
              <a:rPr lang="en-US" dirty="0" smtClean="0"/>
              <a:t>with</a:t>
            </a:r>
          </a:p>
          <a:p>
            <a:pPr lvl="1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9" t="57019" r="36300" b="33450"/>
          <a:stretch/>
        </p:blipFill>
        <p:spPr bwMode="auto">
          <a:xfrm>
            <a:off x="1974559" y="2708920"/>
            <a:ext cx="6297396" cy="126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9" t="70016" r="36300" b="21721"/>
          <a:stretch/>
        </p:blipFill>
        <p:spPr bwMode="auto">
          <a:xfrm>
            <a:off x="1205983" y="4437112"/>
            <a:ext cx="7012323" cy="122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443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Provided in standard math libraries. So we don’t have to reinvent the wheel here. Just take the code from most standard math libraries. </a:t>
            </a:r>
          </a:p>
          <a:p>
            <a:r>
              <a:rPr lang="en-US" dirty="0"/>
              <a:t>After we obtain the </a:t>
            </a:r>
            <a:r>
              <a:rPr lang="en-US" dirty="0" err="1"/>
              <a:t>tridiagonalized</a:t>
            </a:r>
            <a:r>
              <a:rPr lang="en-US" dirty="0"/>
              <a:t> matrix, the eigenvalues can be found </a:t>
            </a:r>
            <a:r>
              <a:rPr lang="en-US" dirty="0" smtClean="0"/>
              <a:t>using one </a:t>
            </a:r>
            <a:r>
              <a:rPr lang="en-US" dirty="0"/>
              <a:t>of the root search routines available. </a:t>
            </a:r>
            <a:endParaRPr lang="en-US" dirty="0" smtClean="0"/>
          </a:p>
          <a:p>
            <a:pPr lvl="1"/>
            <a:r>
              <a:rPr lang="en-US" dirty="0" smtClean="0"/>
              <a:t>Note </a:t>
            </a:r>
            <a:r>
              <a:rPr lang="en-US" dirty="0"/>
              <a:t>that the secular equation |</a:t>
            </a:r>
            <a:r>
              <a:rPr lang="en-US" b="1" dirty="0"/>
              <a:t>A </a:t>
            </a:r>
            <a:r>
              <a:rPr lang="en-US" dirty="0"/>
              <a:t>− </a:t>
            </a:r>
            <a:r>
              <a:rPr lang="en-US" i="1" dirty="0" err="1"/>
              <a:t>λ</a:t>
            </a:r>
            <a:r>
              <a:rPr lang="en-US" b="1" dirty="0" err="1"/>
              <a:t>I</a:t>
            </a:r>
            <a:r>
              <a:rPr lang="en-US" dirty="0"/>
              <a:t>| </a:t>
            </a:r>
            <a:r>
              <a:rPr lang="en-US" dirty="0" smtClean="0"/>
              <a:t>= 0 </a:t>
            </a:r>
            <a:r>
              <a:rPr lang="en-US" dirty="0"/>
              <a:t>is equivalent to a polynomial equation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n</a:t>
            </a:r>
            <a:r>
              <a:rPr lang="en-US" dirty="0" smtClean="0"/>
              <a:t>(</a:t>
            </a:r>
            <a:r>
              <a:rPr lang="en-US" i="1" dirty="0" smtClean="0"/>
              <a:t>λ</a:t>
            </a:r>
            <a:r>
              <a:rPr lang="en-US" dirty="0"/>
              <a:t>) = 0. </a:t>
            </a:r>
            <a:endParaRPr lang="en-US" dirty="0" smtClean="0"/>
          </a:p>
          <a:p>
            <a:pPr lvl="1"/>
            <a:r>
              <a:rPr lang="en-US" dirty="0" smtClean="0"/>
              <a:t>Because </a:t>
            </a:r>
            <a:r>
              <a:rPr lang="en-US" dirty="0"/>
              <a:t>of the </a:t>
            </a:r>
            <a:r>
              <a:rPr lang="en-US" dirty="0" smtClean="0"/>
              <a:t>simplicity of </a:t>
            </a:r>
            <a:r>
              <a:rPr lang="en-US" dirty="0"/>
              <a:t>the symmetric </a:t>
            </a:r>
            <a:r>
              <a:rPr lang="en-US" dirty="0" err="1"/>
              <a:t>tridiagonal</a:t>
            </a:r>
            <a:r>
              <a:rPr lang="en-US" dirty="0"/>
              <a:t> matrix, the polynomial </a:t>
            </a:r>
            <a:r>
              <a:rPr lang="en-US" i="1" dirty="0" err="1"/>
              <a:t>p</a:t>
            </a:r>
            <a:r>
              <a:rPr lang="en-US" i="1" baseline="-25000" dirty="0" err="1"/>
              <a:t>n</a:t>
            </a:r>
            <a:r>
              <a:rPr lang="en-US" dirty="0"/>
              <a:t>(</a:t>
            </a:r>
            <a:r>
              <a:rPr lang="en-US" i="1" dirty="0"/>
              <a:t>λ</a:t>
            </a:r>
            <a:r>
              <a:rPr lang="en-US" dirty="0"/>
              <a:t>) can be </a:t>
            </a:r>
            <a:r>
              <a:rPr lang="en-US" dirty="0" smtClean="0"/>
              <a:t>generated recursively with: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14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4" t="61298" r="37055" b="18163"/>
          <a:stretch/>
        </p:blipFill>
        <p:spPr bwMode="auto">
          <a:xfrm>
            <a:off x="179512" y="4122294"/>
            <a:ext cx="8925127" cy="255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0" t="51844" r="46427" b="43238"/>
          <a:stretch/>
        </p:blipFill>
        <p:spPr bwMode="auto">
          <a:xfrm>
            <a:off x="1331640" y="620688"/>
            <a:ext cx="6160856" cy="93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Where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ii</a:t>
            </a:r>
            <a:r>
              <a:rPr lang="en-US" dirty="0" smtClean="0"/>
              <a:t> and b</a:t>
            </a:r>
            <a:r>
              <a:rPr lang="en-US" baseline="-25000" dirty="0" smtClean="0"/>
              <a:t>i</a:t>
            </a:r>
            <a:r>
              <a:rPr lang="en-US" dirty="0" smtClean="0"/>
              <a:t> = A</a:t>
            </a:r>
            <a:r>
              <a:rPr lang="en-US" baseline="-25000" dirty="0" smtClean="0"/>
              <a:t>ii+1</a:t>
            </a:r>
            <a:r>
              <a:rPr lang="en-US" dirty="0" smtClean="0"/>
              <a:t>=A</a:t>
            </a:r>
            <a:r>
              <a:rPr lang="en-US" baseline="-25000" dirty="0" smtClean="0"/>
              <a:t>i+1i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smtClean="0"/>
              <a:t>The polynomial         is given from the submatrix of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jk</a:t>
            </a:r>
            <a:r>
              <a:rPr lang="en-US" dirty="0" smtClean="0"/>
              <a:t> with j, k = 1,2…,i with the starting value p</a:t>
            </a:r>
            <a:r>
              <a:rPr lang="en-US" baseline="-25000" dirty="0" smtClean="0"/>
              <a:t>0</a:t>
            </a:r>
            <a:r>
              <a:rPr lang="en-US" dirty="0" smtClean="0"/>
              <a:t>(</a:t>
            </a:r>
            <a:r>
              <a:rPr lang="el-GR" dirty="0" smtClean="0"/>
              <a:t>λ</a:t>
            </a:r>
            <a:r>
              <a:rPr lang="en-US" dirty="0" smtClean="0"/>
              <a:t>) =1 </a:t>
            </a:r>
          </a:p>
          <a:p>
            <a:r>
              <a:rPr lang="en-US" dirty="0" smtClean="0"/>
              <a:t>And p</a:t>
            </a:r>
            <a:r>
              <a:rPr lang="en-US" baseline="-25000" dirty="0" smtClean="0"/>
              <a:t>1</a:t>
            </a:r>
            <a:r>
              <a:rPr lang="en-US" dirty="0" smtClean="0"/>
              <a:t>(</a:t>
            </a:r>
            <a:r>
              <a:rPr lang="el-GR" dirty="0"/>
              <a:t>λ</a:t>
            </a:r>
            <a:r>
              <a:rPr lang="en-US" dirty="0" smtClean="0"/>
              <a:t>)</a:t>
            </a:r>
            <a:r>
              <a:rPr lang="en-US" altLang="zh-CN" dirty="0" smtClean="0"/>
              <a:t>=a</a:t>
            </a:r>
            <a:r>
              <a:rPr lang="en-US" altLang="zh-CN" baseline="-25000" dirty="0" smtClean="0"/>
              <a:t>1 - </a:t>
            </a:r>
            <a:r>
              <a:rPr lang="el-GR" baseline="-25000" dirty="0"/>
              <a:t>λ</a:t>
            </a:r>
            <a:r>
              <a:rPr lang="en-US" altLang="zh-CN" dirty="0" smtClean="0"/>
              <a:t>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1" t="51844" r="60948" b="44583"/>
          <a:stretch/>
        </p:blipFill>
        <p:spPr bwMode="auto">
          <a:xfrm>
            <a:off x="3635895" y="1844824"/>
            <a:ext cx="672283" cy="53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936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principle, we can use any of the root searching routines to find the </a:t>
            </a:r>
            <a:r>
              <a:rPr lang="en-US" dirty="0" smtClean="0"/>
              <a:t>eigenvalues from </a:t>
            </a:r>
            <a:r>
              <a:rPr lang="en-US" dirty="0"/>
              <a:t>the secular equation </a:t>
            </a:r>
            <a:endParaRPr lang="en-US" dirty="0" smtClean="0"/>
          </a:p>
          <a:p>
            <a:pPr lvl="1"/>
            <a:r>
              <a:rPr lang="en-US" dirty="0" smtClean="0"/>
              <a:t>as </a:t>
            </a:r>
            <a:r>
              <a:rPr lang="en-US" dirty="0"/>
              <a:t>soon as the polynomial is generated.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</a:t>
            </a:r>
            <a:r>
              <a:rPr lang="en-US" dirty="0" smtClean="0"/>
              <a:t>two properties </a:t>
            </a:r>
            <a:r>
              <a:rPr lang="en-US" dirty="0"/>
              <a:t>associated with the zeros of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n</a:t>
            </a:r>
            <a:r>
              <a:rPr lang="en-US" dirty="0" smtClean="0"/>
              <a:t>(</a:t>
            </a:r>
            <a:r>
              <a:rPr lang="en-US" i="1" dirty="0" smtClean="0"/>
              <a:t>λ</a:t>
            </a:r>
            <a:r>
              <a:rPr lang="en-US" dirty="0"/>
              <a:t>) are useful in developing a fast </a:t>
            </a:r>
            <a:r>
              <a:rPr lang="en-US" dirty="0" smtClean="0"/>
              <a:t>and accurate </a:t>
            </a:r>
            <a:r>
              <a:rPr lang="en-US" dirty="0"/>
              <a:t>routine to obtain the eigenvalues of a symmetric tridiagonal matrix</a:t>
            </a:r>
            <a:r>
              <a:rPr lang="en-US" dirty="0" smtClean="0"/>
              <a:t>.</a:t>
            </a:r>
          </a:p>
          <a:p>
            <a:r>
              <a:rPr lang="en-US" dirty="0" smtClean="0"/>
              <a:t>Will not be covered in this lecture. If interested, you can read T. Pang book.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0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Continuation on inter-atomic potential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6020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48680"/>
            <a:ext cx="8507288" cy="626469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Unless we use the CP approach then we have to assume some form for the potential.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assumption of a potential is a big </a:t>
            </a:r>
            <a:r>
              <a:rPr lang="en-US" dirty="0" smtClean="0"/>
              <a:t>approximation!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potential energy surface is a function of 3N variables for N ions. </a:t>
            </a:r>
            <a:endParaRPr lang="en-US" dirty="0" smtClean="0"/>
          </a:p>
          <a:p>
            <a:pPr lvl="1"/>
            <a:r>
              <a:rPr lang="en-US" dirty="0" smtClean="0"/>
              <a:t>Symmetries </a:t>
            </a:r>
            <a:r>
              <a:rPr lang="en-US" dirty="0"/>
              <a:t>such as translational degrees or rotational of freedom will only get rid of a few degrees of freedom. </a:t>
            </a:r>
            <a:endParaRPr lang="en-US" dirty="0" smtClean="0"/>
          </a:p>
          <a:p>
            <a:pPr lvl="1"/>
            <a:r>
              <a:rPr lang="en-US" dirty="0" smtClean="0"/>
              <a:t>What </a:t>
            </a:r>
            <a:r>
              <a:rPr lang="en-US" dirty="0"/>
              <a:t>usually has to be done is to assume the many-body potential is a sum of pair potentials and perhaps three-body potentials etc.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also assumes the molecule is rigid and weakly interacting with the environment so its internal electronic </a:t>
            </a:r>
            <a:r>
              <a:rPr lang="en-US" dirty="0" smtClean="0"/>
              <a:t>state </a:t>
            </a:r>
            <a:r>
              <a:rPr lang="en-US" dirty="0"/>
              <a:t>does not couple with surrounding molecules.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pair potential is a function of a single variable; there is no way it can exactly represent a 3N dimensional function.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984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5688632"/>
          </a:xfrm>
        </p:spPr>
        <p:txBody>
          <a:bodyPr>
            <a:normAutofit/>
          </a:bodyPr>
          <a:lstStyle/>
          <a:p>
            <a:r>
              <a:rPr lang="en-US" dirty="0"/>
              <a:t>So where do we get the pair potentials from?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basic input is theoretical as we will discuss. The other input is empirical. Some sources of experimental data are: </a:t>
            </a:r>
          </a:p>
          <a:p>
            <a:pPr lvl="0"/>
            <a:r>
              <a:rPr lang="en-US" dirty="0"/>
              <a:t>atom-atom scattering in the gas phase can give direct information about the atom-atom potential. The scattering energy samples different regions of the interaction depending on the energy of the colliding atoms.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08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Eigen Value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Very Important in physics.</a:t>
                </a:r>
              </a:p>
              <a:p>
                <a:pPr lvl="1"/>
                <a:r>
                  <a:rPr lang="en-US" altLang="zh-CN" b="1" dirty="0" smtClean="0"/>
                  <a:t>Ax</a:t>
                </a:r>
                <a:r>
                  <a:rPr lang="en-US" altLang="zh-CN" dirty="0" smtClean="0"/>
                  <a:t>=</a:t>
                </a:r>
                <a:r>
                  <a:rPr lang="el-GR" altLang="zh-CN" dirty="0" smtClean="0"/>
                  <a:t>λ</a:t>
                </a:r>
                <a:r>
                  <a:rPr lang="en-US" altLang="zh-CN" b="1" dirty="0" smtClean="0"/>
                  <a:t>x</a:t>
                </a:r>
              </a:p>
              <a:p>
                <a:pPr lvl="1"/>
                <a:r>
                  <a:rPr lang="el-GR" altLang="zh-CN" dirty="0"/>
                  <a:t>λ</a:t>
                </a:r>
                <a:r>
                  <a:rPr lang="en-US" altLang="zh-CN" dirty="0" smtClean="0"/>
                  <a:t> is the eigenvalue corresponding to eigenvector x of the matrix A, determined from the secular equation</a:t>
                </a:r>
              </a:p>
              <a:p>
                <a:pPr lvl="2"/>
                <a:r>
                  <a:rPr lang="en-US" altLang="zh-CN" dirty="0" smtClean="0"/>
                  <a:t>|</a:t>
                </a:r>
                <a:r>
                  <a:rPr lang="en-US" altLang="zh-CN" b="1" dirty="0" smtClean="0"/>
                  <a:t>A</a:t>
                </a:r>
                <a:r>
                  <a:rPr lang="en-US" altLang="zh-CN" dirty="0" smtClean="0"/>
                  <a:t>-</a:t>
                </a:r>
                <a:r>
                  <a:rPr lang="el-GR" altLang="zh-CN" dirty="0" smtClean="0"/>
                  <a:t>λ</a:t>
                </a:r>
                <a:r>
                  <a:rPr lang="en-US" altLang="zh-CN" b="1" dirty="0" smtClean="0"/>
                  <a:t>I</a:t>
                </a:r>
                <a:r>
                  <a:rPr lang="en-US" altLang="zh-CN" dirty="0" smtClean="0"/>
                  <a:t>|=0</a:t>
                </a:r>
              </a:p>
              <a:p>
                <a:pPr lvl="3"/>
                <a:r>
                  <a:rPr lang="en-US" altLang="zh-CN" b="1" dirty="0" smtClean="0"/>
                  <a:t>I</a:t>
                </a:r>
                <a:r>
                  <a:rPr lang="en-US" altLang="zh-CN" dirty="0" smtClean="0"/>
                  <a:t> is a unit matrix.</a:t>
                </a:r>
              </a:p>
              <a:p>
                <a:pPr lvl="3"/>
                <a:r>
                  <a:rPr lang="en-US" altLang="zh-CN" dirty="0" smtClean="0"/>
                  <a:t>n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altLang="zh-CN" dirty="0" smtClean="0"/>
                  <a:t>n matrix has a total of n eigenvalues. The </a:t>
                </a:r>
                <a:r>
                  <a:rPr lang="en-US" altLang="zh-CN" dirty="0" err="1" smtClean="0"/>
                  <a:t>eigen</a:t>
                </a:r>
                <a:r>
                  <a:rPr lang="en-US" altLang="zh-CN" dirty="0" smtClean="0"/>
                  <a:t> values don’t have to be different. </a:t>
                </a:r>
                <a:endParaRPr lang="en-US" altLang="zh-CN" dirty="0"/>
              </a:p>
              <a:p>
                <a:pPr lvl="3"/>
                <a:r>
                  <a:rPr lang="en-US" altLang="zh-CN" dirty="0" smtClean="0"/>
                  <a:t>If two or more </a:t>
                </a:r>
                <a:r>
                  <a:rPr lang="en-US" altLang="zh-CN" dirty="0" err="1" smtClean="0"/>
                  <a:t>eigenstates</a:t>
                </a:r>
                <a:r>
                  <a:rPr lang="en-US" altLang="zh-CN" dirty="0" smtClean="0"/>
                  <a:t> have the same eigenvalue, they are degenerate. </a:t>
                </a:r>
              </a:p>
              <a:p>
                <a:pPr lvl="1"/>
                <a:r>
                  <a:rPr lang="en-US" altLang="zh-CN" dirty="0" smtClean="0"/>
                  <a:t>General because the matrix can come from many different problems.</a:t>
                </a:r>
              </a:p>
              <a:p>
                <a:pPr lvl="1"/>
                <a:r>
                  <a:rPr lang="en-US" altLang="zh-CN" dirty="0" smtClean="0"/>
                  <a:t>What is the geometric meaning of the matrix operation on it’s </a:t>
                </a:r>
                <a:r>
                  <a:rPr lang="en-US" altLang="zh-CN" dirty="0" err="1" smtClean="0"/>
                  <a:t>eigen</a:t>
                </a:r>
                <a:r>
                  <a:rPr lang="en-US" altLang="zh-CN" dirty="0" smtClean="0"/>
                  <a:t> vector?</a:t>
                </a:r>
              </a:p>
              <a:p>
                <a:pPr lvl="1"/>
                <a:endParaRPr lang="en-US" altLang="zh-CN" b="1" dirty="0" smtClean="0"/>
              </a:p>
            </p:txBody>
          </p:sp>
        </mc:Choice>
        <mc:Fallback xmlns="">
          <p:sp>
            <p:nvSpPr>
              <p:cNvPr id="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1">
                <a:blip r:embed="rId2"/>
                <a:stretch>
                  <a:fillRect l="-1185" t="-2695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792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gas phase data, for example the virial coefficients and transport properties give integrals over the potential. </a:t>
            </a:r>
          </a:p>
          <a:p>
            <a:pPr lvl="0"/>
            <a:r>
              <a:rPr lang="en-US" altLang="zh-CN" dirty="0"/>
              <a:t>the low temperature thermodynamic properties. Most materials (except helium) form a solid at low temperature. </a:t>
            </a:r>
          </a:p>
          <a:p>
            <a:pPr lvl="1"/>
            <a:r>
              <a:rPr lang="en-US" altLang="zh-CN" dirty="0"/>
              <a:t>If the energy as a function of density is known, that gives fairly direct information about the depth of the potential well and its curvature.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7512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high pressure information.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samples the interaction at shorter distances than at lower pressures. </a:t>
            </a:r>
          </a:p>
          <a:p>
            <a:pPr lvl="0"/>
            <a:r>
              <a:rPr lang="en-US" dirty="0"/>
              <a:t>thermodynamic data, </a:t>
            </a:r>
            <a:endParaRPr lang="en-US" dirty="0" smtClean="0"/>
          </a:p>
          <a:p>
            <a:pPr lvl="1"/>
            <a:r>
              <a:rPr lang="en-US" dirty="0" smtClean="0"/>
              <a:t>such </a:t>
            </a:r>
            <a:r>
              <a:rPr lang="en-US" dirty="0"/>
              <a:t>as melting temperature, the critical point and the triple point. This information is harder to use directly as it is many-body property. But one can use simulations to compute a phase diagram with a trial potential, then try to change the potential using perturbation theory to make the trial phase diagram agree with the actual phase diagram. </a:t>
            </a:r>
          </a:p>
        </p:txBody>
      </p:sp>
    </p:spTree>
    <p:extLst>
      <p:ext uri="{BB962C8B-B14F-4D97-AF65-F5344CB8AC3E}">
        <p14:creationId xmlns:p14="http://schemas.microsoft.com/office/powerpoint/2010/main" val="91328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difference between interpolation and extrapolation.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experimental information is used to determine the potential, it will be good in a nearby region of phase space and for similar properties. </a:t>
            </a:r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/>
              <a:t>that potential could be quite bad for unrelated properties or outside the region that has been fitted.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example, if the potential has been determined using bulk properties, there is no reason to think it will be good to compute surface properties because the local environment on a surface is not as symmetrical as in the bulk.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3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Molecular </a:t>
            </a:r>
            <a:r>
              <a:rPr lang="en-US" b="1" dirty="0"/>
              <a:t>Solids: The Noble Gases</a:t>
            </a:r>
          </a:p>
          <a:p>
            <a:r>
              <a:rPr lang="en-US" dirty="0"/>
              <a:t>These are the rare gases where the electronic shells are closed.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means they are spherical atoms. They were the first systems to be simulated and the pair potentials work best for </a:t>
            </a:r>
            <a:r>
              <a:rPr lang="en-US" dirty="0" smtClean="0"/>
              <a:t>them!</a:t>
            </a:r>
          </a:p>
          <a:p>
            <a:r>
              <a:rPr lang="en-US" dirty="0" smtClean="0"/>
              <a:t>At </a:t>
            </a:r>
            <a:r>
              <a:rPr lang="en-US" dirty="0"/>
              <a:t>large distances one can understand the interactions by considering how two oscillators would interact, giving the r</a:t>
            </a:r>
            <a:r>
              <a:rPr lang="en-US" baseline="30000" dirty="0"/>
              <a:t> -6 </a:t>
            </a:r>
            <a:r>
              <a:rPr lang="en-US" dirty="0"/>
              <a:t>attraction where the coefficient is determined by the atomic polarizability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65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On the other hand at short distances, the potentials are strongly repulsive because of the Pauli exclusion principle (electrons are fermions). </a:t>
            </a:r>
          </a:p>
          <a:p>
            <a:r>
              <a:rPr lang="en-US" altLang="zh-CN" dirty="0"/>
              <a:t>Lennard-Jones assumed a stronger inverse power, conveniently r </a:t>
            </a:r>
            <a:r>
              <a:rPr lang="en-US" altLang="zh-CN" baseline="30000" dirty="0"/>
              <a:t>-12</a:t>
            </a:r>
            <a:r>
              <a:rPr lang="en-US" altLang="zh-CN" dirty="0"/>
              <a:t>. One should not think the LJ potential is anything more fundamental than this. 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9679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Even for Argon it is only accurate to 10% or so. And three-body potentials can be significant at the 10% level. </a:t>
            </a:r>
          </a:p>
          <a:p>
            <a:r>
              <a:rPr lang="en-US" dirty="0"/>
              <a:t>The potentials that are fit to bulk data are really effective potentials and could be somewhat different than the real 2-body potential that would be determined from gas-phase data because they include correction for three- and higher-body interactions. Hence the effective potentials can be dependent on density and less so on temperature.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837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34" y="1700808"/>
            <a:ext cx="8692970" cy="3370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693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Interatomic potential of Ionic crystals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Reference book chapter to read: </a:t>
            </a:r>
            <a:r>
              <a:rPr lang="en-US" dirty="0"/>
              <a:t>Interatomic Potential Models for Ionic </a:t>
            </a:r>
            <a:r>
              <a:rPr lang="en-US" dirty="0" smtClean="0"/>
              <a:t>Materials, by </a:t>
            </a:r>
            <a:r>
              <a:rPr lang="en-US" dirty="0"/>
              <a:t>Julian D. </a:t>
            </a:r>
            <a:r>
              <a:rPr lang="en-US" dirty="0" smtClean="0"/>
              <a:t>Gale, </a:t>
            </a:r>
            <a:r>
              <a:rPr lang="en-US" dirty="0" smtClean="0">
                <a:hlinkClick r:id="rId2"/>
              </a:rPr>
              <a:t>Handbook </a:t>
            </a:r>
            <a:r>
              <a:rPr lang="en-US" dirty="0">
                <a:hlinkClick r:id="rId2"/>
              </a:rPr>
              <a:t>of Materials </a:t>
            </a:r>
            <a:r>
              <a:rPr lang="en-US" dirty="0" smtClean="0">
                <a:hlinkClick r:id="rId2"/>
              </a:rPr>
              <a:t>Modeling</a:t>
            </a:r>
            <a:r>
              <a:rPr lang="en-US" dirty="0" smtClean="0"/>
              <a:t>, pp 479-497.</a:t>
            </a:r>
          </a:p>
          <a:p>
            <a:pPr fontAlgn="base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17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Ionic </a:t>
            </a:r>
            <a:r>
              <a:rPr lang="en-US" dirty="0" smtClean="0"/>
              <a:t>materials: </a:t>
            </a:r>
          </a:p>
          <a:p>
            <a:r>
              <a:rPr lang="en-US" dirty="0" smtClean="0"/>
              <a:t>in </a:t>
            </a:r>
            <a:r>
              <a:rPr lang="en-US" dirty="0"/>
              <a:t>many key technological </a:t>
            </a:r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solid </a:t>
            </a:r>
            <a:r>
              <a:rPr lang="en-US" dirty="0"/>
              <a:t>state batteries </a:t>
            </a:r>
            <a:endParaRPr lang="en-US" dirty="0" smtClean="0"/>
          </a:p>
          <a:p>
            <a:pPr lvl="1"/>
            <a:r>
              <a:rPr lang="en-US" dirty="0" smtClean="0"/>
              <a:t>fuel </a:t>
            </a:r>
            <a:r>
              <a:rPr lang="en-US" dirty="0"/>
              <a:t>cells, </a:t>
            </a:r>
            <a:endParaRPr lang="en-US" dirty="0" smtClean="0"/>
          </a:p>
          <a:p>
            <a:pPr lvl="1"/>
            <a:r>
              <a:rPr lang="en-US" dirty="0" smtClean="0"/>
              <a:t>nuclear </a:t>
            </a:r>
            <a:r>
              <a:rPr lang="en-US" dirty="0"/>
              <a:t>waste </a:t>
            </a:r>
            <a:r>
              <a:rPr lang="en-US" dirty="0" smtClean="0"/>
              <a:t>immobilization</a:t>
            </a:r>
          </a:p>
          <a:p>
            <a:pPr lvl="1"/>
            <a:r>
              <a:rPr lang="en-US" dirty="0" smtClean="0"/>
              <a:t>industrial </a:t>
            </a:r>
            <a:r>
              <a:rPr lang="en-US" dirty="0"/>
              <a:t>heterogeneous </a:t>
            </a:r>
            <a:r>
              <a:rPr lang="en-US" dirty="0" smtClean="0"/>
              <a:t>catalysis</a:t>
            </a:r>
          </a:p>
          <a:p>
            <a:r>
              <a:rPr lang="en-US" dirty="0" smtClean="0"/>
              <a:t>A </a:t>
            </a:r>
            <a:r>
              <a:rPr lang="en-US" dirty="0"/>
              <a:t>long history of computer simulation of their structure and </a:t>
            </a:r>
            <a:r>
              <a:rPr lang="en-US" dirty="0" smtClean="0"/>
              <a:t>properties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understand the materials science of these systems at the atomic level.</a:t>
            </a:r>
          </a:p>
        </p:txBody>
      </p:sp>
    </p:spTree>
    <p:extLst>
      <p:ext uri="{BB962C8B-B14F-4D97-AF65-F5344CB8AC3E}">
        <p14:creationId xmlns:p14="http://schemas.microsoft.com/office/powerpoint/2010/main" val="3686779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</a:t>
            </a:r>
            <a:r>
              <a:rPr lang="en-US" dirty="0"/>
              <a:t>binary compound is composed of two elements with very different </a:t>
            </a:r>
            <a:r>
              <a:rPr lang="en-US" dirty="0" err="1"/>
              <a:t>electronegativities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as </a:t>
            </a:r>
            <a:r>
              <a:rPr lang="en-US" dirty="0"/>
              <a:t>is the case for oxides and halides in particular, </a:t>
            </a:r>
            <a:endParaRPr lang="en-US" dirty="0" smtClean="0"/>
          </a:p>
          <a:p>
            <a:pPr lvl="1"/>
            <a:r>
              <a:rPr lang="en-US" dirty="0" smtClean="0"/>
              <a:t>then </a:t>
            </a:r>
            <a:r>
              <a:rPr lang="en-US" dirty="0"/>
              <a:t>it is convenient to regard it as being an ionic solid. </a:t>
            </a:r>
          </a:p>
          <a:p>
            <a:r>
              <a:rPr lang="en-US" dirty="0" smtClean="0"/>
              <a:t>A </a:t>
            </a:r>
            <a:r>
              <a:rPr lang="en-US" dirty="0"/>
              <a:t>result of charge transfer </a:t>
            </a:r>
            <a:endParaRPr lang="en-US" dirty="0" smtClean="0"/>
          </a:p>
          <a:p>
            <a:pPr lvl="1"/>
            <a:r>
              <a:rPr lang="en-US" dirty="0" smtClean="0"/>
              <a:t>from </a:t>
            </a:r>
            <a:r>
              <a:rPr lang="en-US" dirty="0"/>
              <a:t>one element to the other,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dominant binding force between particles is the Coulombic attraction between opposite charges. </a:t>
            </a:r>
            <a:endParaRPr lang="en-US" dirty="0" smtClean="0"/>
          </a:p>
          <a:p>
            <a:r>
              <a:rPr lang="en-US" dirty="0" smtClean="0"/>
              <a:t>Close-packed</a:t>
            </a:r>
            <a:r>
              <a:rPr lang="en-US" dirty="0"/>
              <a:t>, dense structures that show no strong directionality in the bonding.</a:t>
            </a:r>
          </a:p>
        </p:txBody>
      </p:sp>
    </p:spTree>
    <p:extLst>
      <p:ext uri="{BB962C8B-B14F-4D97-AF65-F5344CB8AC3E}">
        <p14:creationId xmlns:p14="http://schemas.microsoft.com/office/powerpoint/2010/main" val="977775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 </a:t>
            </a:r>
            <a:r>
              <a:rPr lang="en-US" i="1" dirty="0" smtClean="0"/>
              <a:t>eigenvector v </a:t>
            </a:r>
            <a:r>
              <a:rPr lang="en-US" dirty="0" smtClean="0"/>
              <a:t>of </a:t>
            </a:r>
            <a:r>
              <a:rPr lang="en-US" dirty="0"/>
              <a:t>a </a:t>
            </a:r>
            <a:r>
              <a:rPr lang="en-US" dirty="0" smtClean="0"/>
              <a:t>matrix  B is </a:t>
            </a:r>
            <a:r>
              <a:rPr lang="en-US" dirty="0"/>
              <a:t>a nonzero vector that does not rotate </a:t>
            </a:r>
            <a:r>
              <a:rPr lang="en-US" dirty="0" smtClean="0"/>
              <a:t>when B is applied to it. </a:t>
            </a:r>
          </a:p>
          <a:p>
            <a:r>
              <a:rPr lang="en-US" dirty="0" smtClean="0"/>
              <a:t>Eigen vector v may change length or reverse its directions. </a:t>
            </a:r>
          </a:p>
          <a:p>
            <a:pPr lvl="1"/>
            <a:r>
              <a:rPr lang="en-US" dirty="0" smtClean="0"/>
              <a:t>But it won’t turn sideways. </a:t>
            </a:r>
          </a:p>
          <a:p>
            <a:r>
              <a:rPr lang="en-US" dirty="0" smtClean="0"/>
              <a:t>Iterative methods often depend on applying matrix on the vector over and over again. </a:t>
            </a:r>
          </a:p>
          <a:p>
            <a:r>
              <a:rPr lang="en-US" dirty="0" smtClean="0"/>
              <a:t>If |</a:t>
            </a:r>
            <a:r>
              <a:rPr lang="el-GR" altLang="zh-CN" dirty="0"/>
              <a:t> λ </a:t>
            </a:r>
            <a:r>
              <a:rPr lang="en-US" dirty="0" smtClean="0"/>
              <a:t>|&lt;1, B</a:t>
            </a:r>
            <a:r>
              <a:rPr lang="en-US" baseline="30000" dirty="0" smtClean="0"/>
              <a:t>i</a:t>
            </a:r>
            <a:r>
              <a:rPr lang="en-US" dirty="0" smtClean="0"/>
              <a:t>v=</a:t>
            </a:r>
            <a:r>
              <a:rPr lang="el-GR" altLang="zh-CN" dirty="0" smtClean="0"/>
              <a:t> λ</a:t>
            </a:r>
            <a:r>
              <a:rPr lang="en-US" baseline="30000" dirty="0"/>
              <a:t>i</a:t>
            </a:r>
            <a:r>
              <a:rPr lang="en-US" altLang="zh-CN" dirty="0" smtClean="0"/>
              <a:t>v will vanish</a:t>
            </a:r>
          </a:p>
          <a:p>
            <a:r>
              <a:rPr lang="en-US" dirty="0"/>
              <a:t>If |</a:t>
            </a:r>
            <a:r>
              <a:rPr lang="el-GR" altLang="zh-CN" dirty="0"/>
              <a:t> λ </a:t>
            </a:r>
            <a:r>
              <a:rPr lang="en-US" dirty="0" smtClean="0"/>
              <a:t>|&gt;1, </a:t>
            </a:r>
            <a:r>
              <a:rPr lang="en-US" dirty="0"/>
              <a:t>B</a:t>
            </a:r>
            <a:r>
              <a:rPr lang="en-US" baseline="30000" dirty="0"/>
              <a:t>i</a:t>
            </a:r>
            <a:r>
              <a:rPr lang="en-US" dirty="0"/>
              <a:t>v=</a:t>
            </a:r>
            <a:r>
              <a:rPr lang="el-GR" altLang="zh-CN" dirty="0"/>
              <a:t> λ</a:t>
            </a:r>
            <a:r>
              <a:rPr lang="en-US" baseline="30000" dirty="0"/>
              <a:t>i</a:t>
            </a:r>
            <a:r>
              <a:rPr lang="en-US" altLang="zh-CN" dirty="0"/>
              <a:t>v will </a:t>
            </a:r>
            <a:r>
              <a:rPr lang="en-US" altLang="zh-CN" dirty="0" smtClean="0"/>
              <a:t>go infinity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0286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Imagining an ionic solid as being composed of cations and </a:t>
            </a:r>
            <a:r>
              <a:rPr lang="en-US" dirty="0" smtClean="0"/>
              <a:t>anions</a:t>
            </a:r>
          </a:p>
          <a:p>
            <a:r>
              <a:rPr lang="en-US" dirty="0" smtClean="0"/>
              <a:t>Coulombic </a:t>
            </a:r>
            <a:r>
              <a:rPr lang="en-US" dirty="0"/>
              <a:t>attraction between ions of opposite charge, with a corresponding repulsive force between those of like nature. </a:t>
            </a:r>
            <a:endParaRPr lang="en-US" dirty="0" smtClean="0"/>
          </a:p>
          <a:p>
            <a:r>
              <a:rPr lang="en-US" dirty="0" smtClean="0"/>
              <a:t>Because </a:t>
            </a:r>
            <a:r>
              <a:rPr lang="en-US" dirty="0"/>
              <a:t>ions are arranged such that the closest </a:t>
            </a:r>
            <a:r>
              <a:rPr lang="en-US" dirty="0" err="1"/>
              <a:t>neighbours</a:t>
            </a:r>
            <a:r>
              <a:rPr lang="en-US" dirty="0"/>
              <a:t> are of opposite sign, this gives rise to a strong net attractive energy that will tend to contract the solid in order to lower the energy.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40280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</a:t>
            </a:r>
            <a:r>
              <a:rPr lang="en-US" dirty="0"/>
              <a:t>must be a counterbalancing repulsive force.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arises from the overlap of the electron densities of two ions, regardless of the sign of their charge, and has its origin in the Pauli repulsion between electrons. </a:t>
            </a:r>
            <a:endParaRPr lang="en-US" dirty="0" smtClean="0"/>
          </a:p>
          <a:p>
            <a:r>
              <a:rPr lang="en-US" dirty="0" smtClean="0"/>
              <a:t>Hence</a:t>
            </a:r>
            <a:r>
              <a:rPr lang="en-US" dirty="0"/>
              <a:t>, we can write the breakdown of the two-body energy in general terms as:</a:t>
            </a:r>
          </a:p>
          <a:p>
            <a:r>
              <a:rPr lang="en-US" dirty="0" err="1"/>
              <a:t>U</a:t>
            </a:r>
            <a:r>
              <a:rPr lang="en-US" baseline="-25000" dirty="0" err="1"/>
              <a:t>ij</a:t>
            </a:r>
            <a:r>
              <a:rPr lang="en-US" dirty="0"/>
              <a:t> = </a:t>
            </a:r>
            <a:r>
              <a:rPr lang="en-US" dirty="0" err="1"/>
              <a:t>U</a:t>
            </a:r>
            <a:r>
              <a:rPr lang="en-US" baseline="-25000" dirty="0" err="1"/>
              <a:t>Coulomb</a:t>
            </a:r>
            <a:r>
              <a:rPr lang="en-US" baseline="-25000" dirty="0"/>
              <a:t> </a:t>
            </a:r>
            <a:r>
              <a:rPr lang="en-US" baseline="-25000" dirty="0" err="1"/>
              <a:t>ij</a:t>
            </a:r>
            <a:r>
              <a:rPr lang="en-US" baseline="-25000" dirty="0"/>
              <a:t> </a:t>
            </a:r>
            <a:r>
              <a:rPr lang="en-US" dirty="0"/>
              <a:t>+ </a:t>
            </a:r>
            <a:r>
              <a:rPr lang="en-US" dirty="0" err="1"/>
              <a:t>U</a:t>
            </a:r>
            <a:r>
              <a:rPr lang="en-US" baseline="-25000" dirty="0" err="1"/>
              <a:t>repulsive</a:t>
            </a:r>
            <a:r>
              <a:rPr lang="en-US" baseline="-25000" dirty="0"/>
              <a:t> </a:t>
            </a:r>
            <a:r>
              <a:rPr lang="en-US" baseline="-25000" dirty="0" err="1"/>
              <a:t>ij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1898654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U</a:t>
            </a:r>
            <a:r>
              <a:rPr lang="en-US" baseline="-25000" dirty="0" err="1"/>
              <a:t>Coulomb</a:t>
            </a:r>
            <a:r>
              <a:rPr lang="en-US" baseline="-25000" dirty="0"/>
              <a:t> </a:t>
            </a:r>
            <a:r>
              <a:rPr lang="en-US" baseline="-25000" dirty="0" err="1"/>
              <a:t>ij</a:t>
            </a:r>
            <a:r>
              <a:rPr lang="en-US" dirty="0"/>
              <a:t> = </a:t>
            </a:r>
            <a:r>
              <a:rPr lang="en-US" dirty="0" err="1"/>
              <a:t>q</a:t>
            </a:r>
            <a:r>
              <a:rPr lang="en-US" baseline="-25000" dirty="0" err="1"/>
              <a:t>i</a:t>
            </a:r>
            <a:r>
              <a:rPr lang="en-US" dirty="0" err="1"/>
              <a:t>q</a:t>
            </a:r>
            <a:r>
              <a:rPr lang="en-US" baseline="-25000" dirty="0" err="1"/>
              <a:t>j</a:t>
            </a:r>
            <a:r>
              <a:rPr lang="en-US" dirty="0"/>
              <a:t> </a:t>
            </a:r>
            <a:r>
              <a:rPr lang="en-US" dirty="0" smtClean="0"/>
              <a:t>/4</a:t>
            </a:r>
            <a:r>
              <a:rPr lang="el-GR" dirty="0" smtClean="0"/>
              <a:t>πε</a:t>
            </a:r>
            <a:r>
              <a:rPr lang="el-GR" baseline="-25000" dirty="0" smtClean="0"/>
              <a:t>0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ij</a:t>
            </a:r>
            <a:endParaRPr lang="en-US" baseline="-25000" dirty="0"/>
          </a:p>
          <a:p>
            <a:r>
              <a:rPr lang="en-US" dirty="0" smtClean="0"/>
              <a:t>The </a:t>
            </a:r>
            <a:r>
              <a:rPr lang="en-US" dirty="0"/>
              <a:t>electrostatic energy </a:t>
            </a:r>
            <a:r>
              <a:rPr lang="en-US" dirty="0" smtClean="0"/>
              <a:t>is </a:t>
            </a:r>
            <a:r>
              <a:rPr lang="en-US" dirty="0"/>
              <a:t>actually the most difficult to evaluate. </a:t>
            </a:r>
            <a:endParaRPr lang="en-US" dirty="0" smtClean="0"/>
          </a:p>
          <a:p>
            <a:r>
              <a:rPr lang="en-US" dirty="0" smtClean="0"/>
              <a:t>Easy </a:t>
            </a:r>
            <a:r>
              <a:rPr lang="en-US" dirty="0"/>
              <a:t>to write down that the electrostatic energy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sum over all pairwise interactions, including all periodic images of the unit cell,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complication arises because the sum must be truncated for actual </a:t>
            </a:r>
            <a:r>
              <a:rPr lang="en-US" dirty="0" smtClean="0"/>
              <a:t>computation! </a:t>
            </a:r>
          </a:p>
          <a:p>
            <a:pPr lvl="1"/>
            <a:r>
              <a:rPr lang="en-US" dirty="0" smtClean="0"/>
              <a:t>Truncation problem.</a:t>
            </a:r>
          </a:p>
        </p:txBody>
      </p:sp>
    </p:spTree>
    <p:extLst>
      <p:ext uri="{BB962C8B-B14F-4D97-AF65-F5344CB8AC3E}">
        <p14:creationId xmlns:p14="http://schemas.microsoft.com/office/powerpoint/2010/main" val="2087676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Unfortunately, the summation is an example of a conditionally convergent series, i.e., the value of the sum depends on how the truncation is made.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reason for this can be understood by considering the interactions of a single ion with all other ions within a given radius, r.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convergence of the energy of interaction, U</a:t>
            </a:r>
            <a:r>
              <a:rPr lang="en-US" baseline="-25000" dirty="0"/>
              <a:t>r tot</a:t>
            </a:r>
            <a:r>
              <a:rPr lang="en-US" dirty="0"/>
              <a:t>, is given by the number of interactions, </a:t>
            </a:r>
            <a:r>
              <a:rPr lang="en-US" dirty="0" err="1"/>
              <a:t>N</a:t>
            </a:r>
            <a:r>
              <a:rPr lang="en-US" baseline="-25000" dirty="0" err="1"/>
              <a:t>r</a:t>
            </a:r>
            <a:r>
              <a:rPr lang="en-US" dirty="0"/>
              <a:t>, multiplied by the magnitude of the interaction, U</a:t>
            </a:r>
            <a:r>
              <a:rPr lang="en-US" baseline="-25000" dirty="0"/>
              <a:t>r</a:t>
            </a:r>
            <a:r>
              <a:rPr lang="en-US" dirty="0"/>
              <a:t>: </a:t>
            </a:r>
            <a:r>
              <a:rPr lang="en-US" dirty="0" smtClean="0"/>
              <a:t>    U</a:t>
            </a:r>
            <a:r>
              <a:rPr lang="en-US" baseline="-25000" dirty="0" smtClean="0"/>
              <a:t>r </a:t>
            </a:r>
            <a:r>
              <a:rPr lang="en-US" baseline="-25000" dirty="0"/>
              <a:t>tot</a:t>
            </a:r>
            <a:r>
              <a:rPr lang="en-US" dirty="0"/>
              <a:t> =  </a:t>
            </a:r>
            <a:r>
              <a:rPr lang="el-GR" dirty="0" smtClean="0"/>
              <a:t>Σ</a:t>
            </a:r>
            <a:r>
              <a:rPr lang="en-US" baseline="-25000" dirty="0" smtClean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r</a:t>
            </a:r>
            <a:r>
              <a:rPr lang="en-US" dirty="0" err="1" smtClean="0"/>
              <a:t>U</a:t>
            </a:r>
            <a:r>
              <a:rPr lang="en-US" baseline="-25000" dirty="0" err="1" smtClean="0"/>
              <a:t>r</a:t>
            </a:r>
            <a:endParaRPr lang="en-US" baseline="-25000" dirty="0" smtClean="0"/>
          </a:p>
          <a:p>
            <a:r>
              <a:rPr lang="en-US" dirty="0"/>
              <a:t>One </a:t>
            </a:r>
            <a:r>
              <a:rPr lang="en-US" dirty="0" smtClean="0"/>
              <a:t>Question: Which goes up fast in ionic potential and why?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04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As r increases, the number of interactions rises in proportion to the surface area of the cut-off sphere: </a:t>
            </a:r>
            <a:r>
              <a:rPr lang="en-US" dirty="0" err="1"/>
              <a:t>N</a:t>
            </a:r>
            <a:r>
              <a:rPr lang="en-US" baseline="-25000" dirty="0" err="1"/>
              <a:t>r</a:t>
            </a:r>
            <a:r>
              <a:rPr lang="en-US" dirty="0"/>
              <a:t> ∝ 4πr </a:t>
            </a:r>
            <a:r>
              <a:rPr lang="en-US" baseline="30000" dirty="0"/>
              <a:t>2</a:t>
            </a:r>
            <a:r>
              <a:rPr lang="en-US" dirty="0"/>
              <a:t> 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the interaction itself only decreases as the inverse power of </a:t>
            </a:r>
            <a:r>
              <a:rPr lang="en-US" dirty="0" smtClean="0"/>
              <a:t>r</a:t>
            </a:r>
          </a:p>
          <a:p>
            <a:r>
              <a:rPr lang="en-US" dirty="0" smtClean="0"/>
              <a:t>Consequently</a:t>
            </a:r>
            <a:r>
              <a:rPr lang="en-US" dirty="0"/>
              <a:t>, the magnitude of interaction potentially increases as the cut-off radius is extended.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fact that the magnitude converges in practice relies on the fact that there is cancelation between interactions with cations and anions.</a:t>
            </a:r>
          </a:p>
        </p:txBody>
      </p:sp>
    </p:spTree>
    <p:extLst>
      <p:ext uri="{BB962C8B-B14F-4D97-AF65-F5344CB8AC3E}">
        <p14:creationId xmlns:p14="http://schemas.microsoft.com/office/powerpoint/2010/main" val="10205356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It turns out that the electrostatic energy of a system actually depends on the macroscopic state of a crystal due to the long-ranged effect of Coulomb fields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</a:t>
            </a:r>
            <a:r>
              <a:rPr lang="en-US" dirty="0"/>
              <a:t>is not purely a property of the bulk crystal, but also depends, in general, on the nature of the surfaces and of the crystal </a:t>
            </a:r>
            <a:r>
              <a:rPr lang="en-US" dirty="0" smtClean="0"/>
              <a:t>morphology. </a:t>
            </a:r>
          </a:p>
          <a:p>
            <a:r>
              <a:rPr lang="en-US" dirty="0" smtClean="0"/>
              <a:t>To </a:t>
            </a:r>
            <a:r>
              <a:rPr lang="en-US" dirty="0"/>
              <a:t>make it feasible to define an electrostatic energy that is useful for the simulation of ionic materials, it is conventional to impose two conditions on the Coulomb summation:</a:t>
            </a:r>
          </a:p>
        </p:txBody>
      </p:sp>
    </p:spTree>
    <p:extLst>
      <p:ext uri="{BB962C8B-B14F-4D97-AF65-F5344CB8AC3E}">
        <p14:creationId xmlns:p14="http://schemas.microsoft.com/office/powerpoint/2010/main" val="39285936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sum of the charges within the system must be equal to </a:t>
            </a:r>
            <a:r>
              <a:rPr lang="en-US" dirty="0" smtClean="0"/>
              <a:t>zero</a:t>
            </a:r>
          </a:p>
          <a:p>
            <a:r>
              <a:rPr lang="en-US" dirty="0"/>
              <a:t>The total dipole moment of the system in all directions must also be equal to </a:t>
            </a:r>
            <a:r>
              <a:rPr lang="en-US" dirty="0" smtClean="0"/>
              <a:t>zero</a:t>
            </a:r>
          </a:p>
          <a:p>
            <a:r>
              <a:rPr lang="en-US" dirty="0"/>
              <a:t>If these conditions are satisfied, the electrostatic energy will always converge to the same value as the cut-off radius is incremented.</a:t>
            </a:r>
          </a:p>
        </p:txBody>
      </p:sp>
    </p:spTree>
    <p:extLst>
      <p:ext uri="{BB962C8B-B14F-4D97-AF65-F5344CB8AC3E}">
        <p14:creationId xmlns:p14="http://schemas.microsoft.com/office/powerpoint/2010/main" val="39033875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There </a:t>
            </a:r>
            <a:r>
              <a:rPr lang="en-US" dirty="0"/>
              <a:t>is also the issue of how rapidly the sum converges, </a:t>
            </a:r>
            <a:endParaRPr lang="en-US" dirty="0" smtClean="0"/>
          </a:p>
          <a:p>
            <a:pPr lvl="1"/>
            <a:r>
              <a:rPr lang="en-US" dirty="0" smtClean="0"/>
              <a:t>since </a:t>
            </a:r>
            <a:r>
              <a:rPr lang="en-US" dirty="0"/>
              <a:t>it is required that the calculation be fast for numerical evaluation. 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far the dominant approach to evaluating the electrostatic energy is through the use of the summation method due to </a:t>
            </a:r>
            <a:r>
              <a:rPr lang="en-US" dirty="0" smtClean="0"/>
              <a:t>Ewald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which aims to accelerate the convergence by partially transforming the expression into reciprocal space.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details of the derivation </a:t>
            </a:r>
            <a:r>
              <a:rPr lang="en-US" dirty="0" smtClean="0"/>
              <a:t>can </a:t>
            </a:r>
            <a:r>
              <a:rPr lang="en-US" dirty="0"/>
              <a:t>be found </a:t>
            </a:r>
            <a:r>
              <a:rPr lang="en-US" dirty="0" smtClean="0"/>
              <a:t>in Kittel’s textbook on solid state physics.</a:t>
            </a:r>
          </a:p>
          <a:p>
            <a:r>
              <a:rPr lang="en-US" dirty="0" smtClean="0"/>
              <a:t>Here I just listed the basic idea of Ewald summation.</a:t>
            </a:r>
          </a:p>
          <a:p>
            <a:pPr lvl="1"/>
            <a:r>
              <a:rPr lang="en-US" dirty="0" smtClean="0"/>
              <a:t>Do not worry, I do not require you to implement </a:t>
            </a:r>
            <a:r>
              <a:rPr lang="en-US" dirty="0" err="1" smtClean="0"/>
              <a:t>Eward</a:t>
            </a:r>
            <a:r>
              <a:rPr lang="en-US" dirty="0" smtClean="0"/>
              <a:t> summation.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553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 Ewald’s approach, a Gaussian charge distribution of equal magnitude, but opposite sign, is placed at the position of every ion in the crystal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Because </a:t>
            </a:r>
            <a:r>
              <a:rPr lang="en-US" dirty="0"/>
              <a:t>the charges cancel, all but for the contribution from the differing </a:t>
            </a:r>
            <a:r>
              <a:rPr lang="en-US" dirty="0" smtClean="0"/>
              <a:t> shape </a:t>
            </a:r>
            <a:r>
              <a:rPr lang="en-US" dirty="0"/>
              <a:t>of the distribution,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resulting electrostatic interaction between ions is now rapidly convergent when summed out in real space and converges to the energy </a:t>
            </a:r>
            <a:r>
              <a:rPr lang="en-US" dirty="0" err="1"/>
              <a:t>U</a:t>
            </a:r>
            <a:r>
              <a:rPr lang="en-US" baseline="-25000" dirty="0" err="1"/>
              <a:t>real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order to recover the original electrostatic energy it is then necessary to compute two further terms. </a:t>
            </a:r>
          </a:p>
        </p:txBody>
      </p:sp>
    </p:spTree>
    <p:extLst>
      <p:ext uri="{BB962C8B-B14F-4D97-AF65-F5344CB8AC3E}">
        <p14:creationId xmlns:p14="http://schemas.microsoft.com/office/powerpoint/2010/main" val="38987127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Firstly, the interaction of the Gaussian charge distributions with each other must be subtracted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Because </a:t>
            </a:r>
            <a:r>
              <a:rPr lang="en-US" dirty="0"/>
              <a:t>of the smooth nature of the electrostatic potential arising from such a distribution, it is possible to efficiently evaluate this term, </a:t>
            </a:r>
            <a:r>
              <a:rPr lang="en-US" dirty="0" err="1"/>
              <a:t>Urecip</a:t>
            </a:r>
            <a:r>
              <a:rPr lang="en-US" dirty="0"/>
              <a:t>, by expanding the charge density in </a:t>
            </a:r>
            <a:r>
              <a:rPr lang="en-US" dirty="0" smtClean="0"/>
              <a:t>plane waves </a:t>
            </a:r>
            <a:r>
              <a:rPr lang="en-US" dirty="0"/>
              <a:t>with the periodicity of the reciprocal lattice. </a:t>
            </a:r>
            <a:endParaRPr lang="en-US" dirty="0" smtClean="0"/>
          </a:p>
          <a:p>
            <a:r>
              <a:rPr lang="en-US" dirty="0" smtClean="0"/>
              <a:t>Again</a:t>
            </a:r>
            <a:r>
              <a:rPr lang="en-US" dirty="0"/>
              <a:t>, the energy contribution is rapidly convergent with respect to the cut-off radius within reciprocal space. </a:t>
            </a:r>
            <a:endParaRPr lang="en-US" dirty="0" smtClean="0"/>
          </a:p>
          <a:p>
            <a:r>
              <a:rPr lang="en-US" dirty="0" smtClean="0"/>
              <a:t>Finally</a:t>
            </a:r>
            <a:r>
              <a:rPr lang="en-US" dirty="0"/>
              <a:t>, there is the self-energy, </a:t>
            </a:r>
            <a:r>
              <a:rPr lang="en-US" dirty="0" err="1"/>
              <a:t>Uself</a:t>
            </a:r>
            <a:r>
              <a:rPr lang="en-US" dirty="0"/>
              <a:t>, that arises from the interaction of the Gaussian with </a:t>
            </a:r>
            <a:r>
              <a:rPr lang="en-US" dirty="0" smtClean="0"/>
              <a:t>itself.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814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4" t="14344" r="11403" b="11886"/>
          <a:stretch/>
        </p:blipFill>
        <p:spPr bwMode="auto">
          <a:xfrm>
            <a:off x="0" y="836712"/>
            <a:ext cx="9095209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5953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Mathematically, the Ewald sum is derived by a Laplace transform of the Coulomb energy and the final expressions are given below;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2" t="39015" r="37176" b="39706"/>
          <a:stretch/>
        </p:blipFill>
        <p:spPr bwMode="auto">
          <a:xfrm>
            <a:off x="1043608" y="3358092"/>
            <a:ext cx="7047305" cy="287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8934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R denotes a real space lattice vector, G represents a reciprocal lattice vector and η is a parameter that determines the width of the Gaussian charge distribution. </a:t>
            </a:r>
            <a:endParaRPr lang="en-US" dirty="0" smtClean="0"/>
          </a:p>
          <a:p>
            <a:r>
              <a:rPr lang="en-US" dirty="0" smtClean="0"/>
              <a:t>Note </a:t>
            </a:r>
            <a:r>
              <a:rPr lang="en-US" dirty="0"/>
              <a:t>that the summation over reciprocal lattice vectors excludes the case when G = 0.</a:t>
            </a:r>
          </a:p>
        </p:txBody>
      </p:sp>
    </p:spTree>
    <p:extLst>
      <p:ext uri="{BB962C8B-B14F-4D97-AF65-F5344CB8AC3E}">
        <p14:creationId xmlns:p14="http://schemas.microsoft.com/office/powerpoint/2010/main" val="41413849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key to rapid convergence of the Ewald sum is to choose the optimal value of η.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value is small, then the Gaussians are narrow and so the real space expression converges quickly, while the reciprocal space sum requires a more extensive summation due to the higher degree of curvature of the charge density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Choosing </a:t>
            </a:r>
            <a:r>
              <a:rPr lang="en-US" dirty="0"/>
              <a:t>a large value of η obviously leads to the inverse situation.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43154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One approach to choosing the convergence parameter is to derive an expression for the total number of terms to be evaluated in real and reciprocal space for a given accuracy and then to find the stationary point where this quantity is at a minimum.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choice of </a:t>
            </a:r>
            <a:r>
              <a:rPr lang="en-US" dirty="0" err="1"/>
              <a:t>η</a:t>
            </a:r>
            <a:r>
              <a:rPr lang="en-US" baseline="-25000" dirty="0" err="1"/>
              <a:t>opt</a:t>
            </a:r>
            <a:r>
              <a:rPr lang="en-US" dirty="0"/>
              <a:t> is then given by; </a:t>
            </a:r>
            <a:r>
              <a:rPr lang="en-US" dirty="0" err="1"/>
              <a:t>η</a:t>
            </a:r>
            <a:r>
              <a:rPr lang="en-US" baseline="-25000" dirty="0" err="1"/>
              <a:t>opt</a:t>
            </a:r>
            <a:r>
              <a:rPr lang="en-US" dirty="0"/>
              <a:t> = </a:t>
            </a:r>
            <a:r>
              <a:rPr lang="en-US" dirty="0" smtClean="0"/>
              <a:t>(Nπ</a:t>
            </a:r>
            <a:r>
              <a:rPr lang="en-US" baseline="30000" dirty="0" smtClean="0"/>
              <a:t>3</a:t>
            </a:r>
            <a:r>
              <a:rPr lang="en-US" dirty="0" smtClean="0"/>
              <a:t> /V) </a:t>
            </a:r>
            <a:r>
              <a:rPr lang="en-US" baseline="30000" dirty="0" smtClean="0"/>
              <a:t>1/3</a:t>
            </a:r>
            <a:r>
              <a:rPr lang="en-US" dirty="0" smtClean="0"/>
              <a:t> </a:t>
            </a:r>
            <a:r>
              <a:rPr lang="en-US" dirty="0"/>
              <a:t>where N is the number of particles within the unit cell.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244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While the electrostatic energy often accounts for the majority of the binding,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non-Coulombic contributions are equally critical since they determine the position and shape of the energy minimum.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must always be a short-ranged repulsive force between ions to counter the Coulomb attraction and therefore prevent the collapse of the solid. </a:t>
            </a:r>
          </a:p>
        </p:txBody>
      </p:sp>
    </p:spTree>
    <p:extLst>
      <p:ext uri="{BB962C8B-B14F-4D97-AF65-F5344CB8AC3E}">
        <p14:creationId xmlns:p14="http://schemas.microsoft.com/office/powerpoint/2010/main" val="13893756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Most work has followed the pioneering work in the field, as embodied in the Born– Meyer and Born–</a:t>
            </a:r>
            <a:r>
              <a:rPr lang="en-US" dirty="0" err="1"/>
              <a:t>Lande</a:t>
            </a:r>
            <a:r>
              <a:rPr lang="en-US" dirty="0"/>
              <a:t> equations for the lattice energy, by utilizing either an exponential or inverse power-law repulsive term.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gives rise to two widely employed functional forms, namely the Buckingham potential; </a:t>
            </a:r>
            <a:r>
              <a:rPr lang="en-US" dirty="0" err="1"/>
              <a:t>U</a:t>
            </a:r>
            <a:r>
              <a:rPr lang="en-US" baseline="-25000" dirty="0" err="1"/>
              <a:t>short</a:t>
            </a:r>
            <a:r>
              <a:rPr lang="en-US" baseline="-25000" dirty="0"/>
              <a:t>−ranged </a:t>
            </a:r>
            <a:r>
              <a:rPr lang="en-US" baseline="-25000" dirty="0" err="1"/>
              <a:t>ij</a:t>
            </a:r>
            <a:r>
              <a:rPr lang="en-US" dirty="0"/>
              <a:t> = </a:t>
            </a:r>
            <a:r>
              <a:rPr lang="en-US" dirty="0" err="1"/>
              <a:t>A</a:t>
            </a:r>
            <a:r>
              <a:rPr lang="en-US" baseline="-25000" dirty="0" err="1"/>
              <a:t>ij</a:t>
            </a:r>
            <a:r>
              <a:rPr lang="en-US" dirty="0"/>
              <a:t> </a:t>
            </a:r>
            <a:r>
              <a:rPr lang="en-US" dirty="0" err="1"/>
              <a:t>exp</a:t>
            </a:r>
            <a:r>
              <a:rPr lang="en-US" dirty="0"/>
              <a:t> </a:t>
            </a:r>
            <a:r>
              <a:rPr lang="en-US" dirty="0" smtClean="0"/>
              <a:t>(− </a:t>
            </a:r>
            <a:r>
              <a:rPr lang="en-US" dirty="0" err="1"/>
              <a:t>r</a:t>
            </a:r>
            <a:r>
              <a:rPr lang="en-US" baseline="-25000" dirty="0" err="1"/>
              <a:t>ij</a:t>
            </a:r>
            <a:r>
              <a:rPr lang="en-US" dirty="0"/>
              <a:t> </a:t>
            </a:r>
            <a:r>
              <a:rPr lang="en-US" dirty="0" smtClean="0"/>
              <a:t>/</a:t>
            </a:r>
            <a:r>
              <a:rPr lang="en-US" dirty="0" err="1" smtClean="0"/>
              <a:t>ρ</a:t>
            </a:r>
            <a:r>
              <a:rPr lang="en-US" baseline="-25000" dirty="0" err="1" smtClean="0"/>
              <a:t>ij</a:t>
            </a:r>
            <a:r>
              <a:rPr lang="en-US" dirty="0" smtClean="0"/>
              <a:t> ) − </a:t>
            </a:r>
            <a:r>
              <a:rPr lang="en-US" dirty="0" err="1"/>
              <a:t>Cij</a:t>
            </a:r>
            <a:r>
              <a:rPr lang="en-US" dirty="0"/>
              <a:t> </a:t>
            </a:r>
            <a:r>
              <a:rPr lang="en-US" dirty="0" smtClean="0"/>
              <a:t>/ r</a:t>
            </a:r>
            <a:r>
              <a:rPr lang="en-US" baseline="30000" dirty="0" smtClean="0"/>
              <a:t>6</a:t>
            </a:r>
            <a:r>
              <a:rPr lang="en-US" dirty="0" smtClean="0"/>
              <a:t> </a:t>
            </a:r>
            <a:r>
              <a:rPr lang="en-US" baseline="-25000" dirty="0" err="1"/>
              <a:t>ij</a:t>
            </a:r>
            <a:r>
              <a:rPr lang="en-US" dirty="0"/>
              <a:t> and that due to Lennard–Jones: </a:t>
            </a:r>
            <a:r>
              <a:rPr lang="en-US" dirty="0" err="1"/>
              <a:t>U</a:t>
            </a:r>
            <a:r>
              <a:rPr lang="en-US" baseline="-25000" dirty="0" err="1"/>
              <a:t>short</a:t>
            </a:r>
            <a:r>
              <a:rPr lang="en-US" baseline="-25000" dirty="0"/>
              <a:t>−ranged </a:t>
            </a:r>
            <a:r>
              <a:rPr lang="en-US" baseline="-25000" dirty="0" err="1"/>
              <a:t>ij</a:t>
            </a:r>
            <a:r>
              <a:rPr lang="en-US" dirty="0"/>
              <a:t> = </a:t>
            </a:r>
            <a:r>
              <a:rPr lang="en-US" dirty="0" err="1"/>
              <a:t>B</a:t>
            </a:r>
            <a:r>
              <a:rPr lang="en-US" baseline="-25000" dirty="0" err="1"/>
              <a:t>ij</a:t>
            </a:r>
            <a:r>
              <a:rPr lang="en-US" dirty="0"/>
              <a:t> </a:t>
            </a:r>
            <a:r>
              <a:rPr lang="en-US" dirty="0" smtClean="0"/>
              <a:t>/</a:t>
            </a:r>
            <a:r>
              <a:rPr lang="en-US" dirty="0" err="1" smtClean="0"/>
              <a:t>r</a:t>
            </a:r>
            <a:r>
              <a:rPr lang="en-US" baseline="30000" dirty="0" err="1" smtClean="0"/>
              <a:t>m</a:t>
            </a:r>
            <a:r>
              <a:rPr lang="en-US" baseline="-25000" dirty="0" smtClean="0"/>
              <a:t> </a:t>
            </a:r>
            <a:r>
              <a:rPr lang="en-US" baseline="-25000" dirty="0" err="1"/>
              <a:t>ij</a:t>
            </a:r>
            <a:r>
              <a:rPr lang="en-US" dirty="0"/>
              <a:t> − </a:t>
            </a:r>
            <a:r>
              <a:rPr lang="en-US" dirty="0" err="1"/>
              <a:t>C</a:t>
            </a:r>
            <a:r>
              <a:rPr lang="en-US" baseline="-25000" dirty="0" err="1"/>
              <a:t>ij</a:t>
            </a:r>
            <a:r>
              <a:rPr lang="en-US" dirty="0"/>
              <a:t> </a:t>
            </a:r>
            <a:r>
              <a:rPr lang="en-US" dirty="0" smtClean="0"/>
              <a:t>/r </a:t>
            </a:r>
            <a:r>
              <a:rPr lang="en-US" baseline="30000" dirty="0"/>
              <a:t>n</a:t>
            </a:r>
            <a:r>
              <a:rPr lang="en-US" dirty="0"/>
              <a:t> </a:t>
            </a:r>
            <a:r>
              <a:rPr lang="en-US" baseline="-25000" dirty="0" err="1"/>
              <a:t>ij</a:t>
            </a:r>
            <a:endParaRPr lang="en-US" baseline="-25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3027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"/>
          <a:stretch/>
        </p:blipFill>
        <p:spPr bwMode="auto">
          <a:xfrm>
            <a:off x="374072" y="2348880"/>
            <a:ext cx="12424165" cy="245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422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2" t="56229" r="10482" b="15254"/>
          <a:stretch/>
        </p:blipFill>
        <p:spPr bwMode="auto">
          <a:xfrm>
            <a:off x="251520" y="2276872"/>
            <a:ext cx="8797222" cy="182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456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Matrix function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When a Matrix function operates on an </a:t>
            </a:r>
            <a:r>
              <a:rPr lang="en-US" altLang="zh-CN" dirty="0" err="1" smtClean="0"/>
              <a:t>eigen</a:t>
            </a:r>
            <a:r>
              <a:rPr lang="en-US" altLang="zh-CN" dirty="0" smtClean="0"/>
              <a:t> vector of the matrix, the matrix can be replaced by the corresponding </a:t>
            </a:r>
            <a:r>
              <a:rPr lang="en-US" altLang="zh-CN" dirty="0" err="1" smtClean="0"/>
              <a:t>eigen</a:t>
            </a:r>
            <a:r>
              <a:rPr lang="en-US" altLang="zh-CN" dirty="0" smtClean="0"/>
              <a:t> values:</a:t>
            </a:r>
          </a:p>
          <a:p>
            <a:pPr lvl="1"/>
            <a:r>
              <a:rPr lang="en-US" altLang="zh-CN" dirty="0" smtClean="0"/>
              <a:t>f(</a:t>
            </a:r>
            <a:r>
              <a:rPr lang="en-US" altLang="zh-CN" b="1" dirty="0" smtClean="0"/>
              <a:t>A</a:t>
            </a:r>
            <a:r>
              <a:rPr lang="en-US" altLang="zh-CN" dirty="0" smtClean="0"/>
              <a:t>) x</a:t>
            </a:r>
            <a:r>
              <a:rPr lang="en-US" altLang="zh-CN" baseline="-25000" dirty="0" smtClean="0"/>
              <a:t>i</a:t>
            </a:r>
            <a:r>
              <a:rPr lang="en-US" altLang="zh-CN" dirty="0" smtClean="0"/>
              <a:t> = f (</a:t>
            </a:r>
            <a:r>
              <a:rPr lang="el-GR" altLang="zh-CN" dirty="0" smtClean="0"/>
              <a:t>λ</a:t>
            </a:r>
            <a:r>
              <a:rPr lang="en-US" altLang="zh-CN" baseline="-25000" dirty="0" smtClean="0"/>
              <a:t>i</a:t>
            </a:r>
            <a:r>
              <a:rPr lang="en-US" altLang="zh-CN" dirty="0" smtClean="0"/>
              <a:t>) x</a:t>
            </a:r>
            <a:r>
              <a:rPr lang="en-US" altLang="zh-CN" baseline="-25000" dirty="0" smtClean="0"/>
              <a:t>i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5117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If </a:t>
            </a:r>
            <a:r>
              <a:rPr lang="en-US" dirty="0"/>
              <a:t>the function involves the inverse of </a:t>
            </a:r>
            <a:r>
              <a:rPr lang="en-US" dirty="0" smtClean="0"/>
              <a:t>the matrix </a:t>
            </a:r>
            <a:r>
              <a:rPr lang="en-US" dirty="0"/>
              <a:t>and the eigenvalue happens to be zero, we can always add a term </a:t>
            </a:r>
            <a:r>
              <a:rPr lang="en-US" i="1" dirty="0" err="1"/>
              <a:t>η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dirty="0"/>
              <a:t>to </a:t>
            </a:r>
            <a:r>
              <a:rPr lang="en-US" dirty="0" smtClean="0"/>
              <a:t>the original </a:t>
            </a:r>
            <a:r>
              <a:rPr lang="en-US" dirty="0"/>
              <a:t>matrix to remove the singularity.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modified matrix has the </a:t>
            </a:r>
            <a:r>
              <a:rPr lang="en-US" dirty="0" smtClean="0"/>
              <a:t>eigenvalue </a:t>
            </a:r>
            <a:r>
              <a:rPr lang="en-US" i="1" dirty="0" err="1" smtClean="0"/>
              <a:t>λ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dirty="0"/>
              <a:t>− </a:t>
            </a:r>
            <a:r>
              <a:rPr lang="en-US" i="1" dirty="0"/>
              <a:t>η </a:t>
            </a:r>
            <a:r>
              <a:rPr lang="en-US" dirty="0"/>
              <a:t>for the corresponding eigenvector </a:t>
            </a:r>
            <a:r>
              <a:rPr lang="en-US" b="1" dirty="0" smtClean="0"/>
              <a:t>x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eigenvalue of the original </a:t>
            </a:r>
            <a:r>
              <a:rPr lang="en-US" dirty="0" smtClean="0"/>
              <a:t>matrix is </a:t>
            </a:r>
            <a:r>
              <a:rPr lang="en-US" dirty="0"/>
              <a:t>recovered by taking </a:t>
            </a:r>
            <a:r>
              <a:rPr lang="en-US" i="1" dirty="0"/>
              <a:t>η </a:t>
            </a:r>
            <a:r>
              <a:rPr lang="en-US" dirty="0"/>
              <a:t>→ 0 after the problem is solved. </a:t>
            </a:r>
            <a:endParaRPr lang="en-US" dirty="0" smtClean="0"/>
          </a:p>
          <a:p>
            <a:r>
              <a:rPr lang="en-US" dirty="0"/>
              <a:t>Based on this </a:t>
            </a:r>
            <a:r>
              <a:rPr lang="en-US" dirty="0" smtClean="0"/>
              <a:t>property of </a:t>
            </a:r>
            <a:r>
              <a:rPr lang="en-US" dirty="0" err="1"/>
              <a:t>nondefective</a:t>
            </a:r>
            <a:r>
              <a:rPr lang="en-US" dirty="0"/>
              <a:t> matrices, we can construct a </a:t>
            </a:r>
            <a:r>
              <a:rPr lang="en-US" dirty="0" smtClean="0"/>
              <a:t>recursion: (Iterative method)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 extract the </a:t>
            </a:r>
            <a:r>
              <a:rPr lang="en-US" dirty="0" err="1" smtClean="0"/>
              <a:t>eigen</a:t>
            </a:r>
            <a:r>
              <a:rPr lang="en-US" dirty="0" smtClean="0"/>
              <a:t> value that is closest to the parameter </a:t>
            </a:r>
            <a:r>
              <a:rPr lang="el-GR" dirty="0" smtClean="0"/>
              <a:t>μ</a:t>
            </a:r>
            <a:r>
              <a:rPr lang="en-US" dirty="0" smtClean="0"/>
              <a:t>, and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k</a:t>
            </a:r>
            <a:r>
              <a:rPr lang="en-US" dirty="0" smtClean="0"/>
              <a:t> is a normalization constant to ensure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3" t="67630" r="46191" b="27423"/>
          <a:stretch/>
        </p:blipFill>
        <p:spPr bwMode="auto">
          <a:xfrm>
            <a:off x="1486226" y="5312251"/>
            <a:ext cx="4936915" cy="50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3" t="56352" r="46191" b="37441"/>
          <a:stretch/>
        </p:blipFill>
        <p:spPr bwMode="auto">
          <a:xfrm>
            <a:off x="1475656" y="3717032"/>
            <a:ext cx="622449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55776" y="6165304"/>
            <a:ext cx="2501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inverse iteration method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998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Eigen Values of a </a:t>
            </a:r>
            <a:r>
              <a:rPr lang="en-US" i="1" dirty="0" err="1" smtClean="0"/>
              <a:t>Hermitian</a:t>
            </a:r>
            <a:r>
              <a:rPr lang="en-US" i="1" dirty="0" smtClean="0"/>
              <a:t> matrix</a:t>
            </a:r>
          </a:p>
          <a:p>
            <a:pPr lvl="1"/>
            <a:r>
              <a:rPr lang="en-US" altLang="zh-CN" i="1" dirty="0" smtClean="0"/>
              <a:t>In many physical problems, the matrix is </a:t>
            </a:r>
            <a:r>
              <a:rPr lang="en-US" altLang="zh-CN" i="1" dirty="0" err="1" smtClean="0"/>
              <a:t>Hermitian</a:t>
            </a:r>
            <a:r>
              <a:rPr lang="en-US" altLang="zh-CN" i="1" dirty="0" smtClean="0"/>
              <a:t>.</a:t>
            </a:r>
          </a:p>
          <a:p>
            <a:pPr lvl="2"/>
            <a:r>
              <a:rPr lang="en-US" altLang="zh-CN" i="1" dirty="0" smtClean="0"/>
              <a:t>Complex conjugate of the transpose matrix equals the matrix itself.</a:t>
            </a:r>
            <a:endParaRPr lang="en-US" altLang="zh-CN" i="1" dirty="0"/>
          </a:p>
          <a:p>
            <a:pPr lvl="1"/>
            <a:r>
              <a:rPr lang="en-US" altLang="zh-CN" i="1" dirty="0" smtClean="0"/>
              <a:t>Three </a:t>
            </a:r>
            <a:r>
              <a:rPr lang="en-US" altLang="zh-CN" i="1" dirty="0"/>
              <a:t>i</a:t>
            </a:r>
            <a:r>
              <a:rPr lang="en-US" altLang="zh-CN" i="1" dirty="0" smtClean="0"/>
              <a:t>mportant properties:</a:t>
            </a:r>
          </a:p>
          <a:p>
            <a:pPr lvl="2"/>
            <a:r>
              <a:rPr lang="en-US" dirty="0"/>
              <a:t>the eigenvalues of a </a:t>
            </a:r>
            <a:r>
              <a:rPr lang="en-US" dirty="0" err="1"/>
              <a:t>Hermitian</a:t>
            </a:r>
            <a:r>
              <a:rPr lang="en-US" dirty="0"/>
              <a:t> matrix are all real;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eigenvectors of a </a:t>
            </a:r>
            <a:r>
              <a:rPr lang="en-US" dirty="0" err="1"/>
              <a:t>Hermitian</a:t>
            </a:r>
            <a:r>
              <a:rPr lang="en-US" dirty="0"/>
              <a:t> matrix can be made orthonormal;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Hermitian matrix can be transformed into a diagonal matrix with the same set </a:t>
            </a:r>
            <a:r>
              <a:rPr lang="en-US" dirty="0" smtClean="0"/>
              <a:t>of eigenvalues </a:t>
            </a:r>
            <a:r>
              <a:rPr lang="en-US" dirty="0"/>
              <a:t>under a similarity transformation of a unitary matrix that contains all </a:t>
            </a:r>
            <a:r>
              <a:rPr lang="en-US" dirty="0" smtClean="0"/>
              <a:t>its eigenvectors.</a:t>
            </a:r>
          </a:p>
          <a:p>
            <a:pPr lvl="1"/>
            <a:r>
              <a:rPr lang="en-US" altLang="zh-CN" i="1" dirty="0" smtClean="0"/>
              <a:t>How do we implement complex matrix in our code?</a:t>
            </a:r>
            <a:endParaRPr lang="en-US" altLang="zh-CN" i="1" dirty="0"/>
          </a:p>
        </p:txBody>
      </p:sp>
    </p:spTree>
    <p:extLst>
      <p:ext uri="{BB962C8B-B14F-4D97-AF65-F5344CB8AC3E}">
        <p14:creationId xmlns:p14="http://schemas.microsoft.com/office/powerpoint/2010/main" val="1010466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253925"/>
            <a:ext cx="8496944" cy="56886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eigenvalue problem of an </a:t>
            </a:r>
            <a:r>
              <a:rPr lang="en-US" i="1" dirty="0"/>
              <a:t>n </a:t>
            </a:r>
            <a:r>
              <a:rPr lang="en-US" dirty="0"/>
              <a:t>× </a:t>
            </a:r>
            <a:r>
              <a:rPr lang="en-US" i="1" dirty="0"/>
              <a:t>n </a:t>
            </a:r>
            <a:r>
              <a:rPr lang="en-US" dirty="0"/>
              <a:t>complex </a:t>
            </a:r>
            <a:r>
              <a:rPr lang="en-US" dirty="0" err="1"/>
              <a:t>Hermitian</a:t>
            </a:r>
            <a:r>
              <a:rPr lang="en-US" dirty="0"/>
              <a:t> matrix </a:t>
            </a:r>
            <a:r>
              <a:rPr lang="en-US" dirty="0" smtClean="0"/>
              <a:t>is equivalent </a:t>
            </a:r>
            <a:r>
              <a:rPr lang="en-US" dirty="0"/>
              <a:t>to that of a 2</a:t>
            </a:r>
            <a:r>
              <a:rPr lang="en-US" i="1" dirty="0"/>
              <a:t>n </a:t>
            </a:r>
            <a:r>
              <a:rPr lang="en-US" dirty="0"/>
              <a:t>× 2</a:t>
            </a:r>
            <a:r>
              <a:rPr lang="en-US" i="1" dirty="0"/>
              <a:t>n </a:t>
            </a:r>
            <a:r>
              <a:rPr lang="en-US" dirty="0"/>
              <a:t>real symmetric matrix</a:t>
            </a:r>
            <a:r>
              <a:rPr lang="en-US" dirty="0" smtClean="0"/>
              <a:t>.</a:t>
            </a:r>
          </a:p>
          <a:p>
            <a:r>
              <a:rPr lang="en-US" b="1" dirty="0"/>
              <a:t>A </a:t>
            </a:r>
            <a:r>
              <a:rPr lang="en-US" dirty="0"/>
              <a:t>= </a:t>
            </a:r>
            <a:r>
              <a:rPr lang="en-US" b="1" dirty="0"/>
              <a:t>B </a:t>
            </a:r>
            <a:r>
              <a:rPr lang="en-US" dirty="0"/>
              <a:t>+ </a:t>
            </a:r>
            <a:r>
              <a:rPr lang="en-US" i="1" dirty="0" err="1"/>
              <a:t>i</a:t>
            </a:r>
            <a:r>
              <a:rPr lang="en-US" b="1" dirty="0" err="1"/>
              <a:t>C</a:t>
            </a:r>
            <a:r>
              <a:rPr lang="en-US" i="1" dirty="0" smtClean="0"/>
              <a:t>,</a:t>
            </a:r>
          </a:p>
          <a:p>
            <a:pPr lvl="1"/>
            <a:r>
              <a:rPr lang="en-US" b="1" dirty="0"/>
              <a:t>B </a:t>
            </a:r>
            <a:r>
              <a:rPr lang="en-US" dirty="0"/>
              <a:t>and </a:t>
            </a:r>
            <a:r>
              <a:rPr lang="en-US" b="1" dirty="0"/>
              <a:t>C </a:t>
            </a:r>
            <a:r>
              <a:rPr lang="en-US" dirty="0"/>
              <a:t>are the real and imaginary parts of </a:t>
            </a:r>
            <a:r>
              <a:rPr lang="en-US" b="1" dirty="0"/>
              <a:t>A</a:t>
            </a:r>
            <a:r>
              <a:rPr lang="en-US" dirty="0" smtClean="0"/>
              <a:t>,</a:t>
            </a:r>
          </a:p>
          <a:p>
            <a:r>
              <a:rPr lang="en-US" dirty="0"/>
              <a:t>If </a:t>
            </a:r>
            <a:r>
              <a:rPr lang="en-US" b="1" dirty="0"/>
              <a:t>A </a:t>
            </a:r>
            <a:r>
              <a:rPr lang="en-US" dirty="0" smtClean="0"/>
              <a:t>is </a:t>
            </a:r>
            <a:r>
              <a:rPr lang="en-US" dirty="0" err="1" smtClean="0"/>
              <a:t>Hermitian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B</a:t>
            </a:r>
            <a:r>
              <a:rPr lang="en-US" baseline="-25000" dirty="0" smtClean="0"/>
              <a:t>ij</a:t>
            </a:r>
            <a:r>
              <a:rPr lang="en-US" dirty="0" smtClean="0"/>
              <a:t> =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ji</a:t>
            </a:r>
            <a:endParaRPr lang="en-US" dirty="0" smtClean="0"/>
          </a:p>
          <a:p>
            <a:pPr lvl="1"/>
            <a:r>
              <a:rPr lang="en-US" dirty="0" err="1" smtClean="0"/>
              <a:t>C</a:t>
            </a:r>
            <a:r>
              <a:rPr lang="en-US" baseline="-25000" dirty="0" err="1"/>
              <a:t>ij</a:t>
            </a:r>
            <a:r>
              <a:rPr lang="en-US" dirty="0" smtClean="0"/>
              <a:t> = -</a:t>
            </a:r>
            <a:r>
              <a:rPr lang="en-US" dirty="0" err="1" smtClean="0"/>
              <a:t>C</a:t>
            </a:r>
            <a:r>
              <a:rPr lang="en-US" baseline="-25000" dirty="0" err="1" smtClean="0"/>
              <a:t>ji</a:t>
            </a:r>
            <a:endParaRPr lang="en-US" baseline="-25000" dirty="0" smtClean="0"/>
          </a:p>
          <a:p>
            <a:r>
              <a:rPr lang="en-US" dirty="0"/>
              <a:t>eigenvector </a:t>
            </a:r>
            <a:r>
              <a:rPr lang="en-US" b="1" dirty="0"/>
              <a:t>z </a:t>
            </a:r>
            <a:r>
              <a:rPr lang="en-US" dirty="0"/>
              <a:t>in a similar fashion, we have </a:t>
            </a:r>
            <a:r>
              <a:rPr lang="en-US" b="1" dirty="0"/>
              <a:t>z </a:t>
            </a:r>
            <a:r>
              <a:rPr lang="en-US" dirty="0"/>
              <a:t>= </a:t>
            </a:r>
            <a:r>
              <a:rPr lang="en-US" b="1" dirty="0"/>
              <a:t>x </a:t>
            </a:r>
            <a:r>
              <a:rPr lang="en-US" dirty="0"/>
              <a:t>+ </a:t>
            </a:r>
            <a:r>
              <a:rPr lang="en-US" i="1" dirty="0" err="1"/>
              <a:t>i</a:t>
            </a:r>
            <a:r>
              <a:rPr lang="en-US" b="1" dirty="0" err="1"/>
              <a:t>y</a:t>
            </a:r>
            <a:r>
              <a:rPr lang="en-US" dirty="0" smtClean="0"/>
              <a:t>.</a:t>
            </a:r>
          </a:p>
          <a:p>
            <a:r>
              <a:rPr lang="en-US" dirty="0"/>
              <a:t>(</a:t>
            </a:r>
            <a:r>
              <a:rPr lang="en-US" b="1" dirty="0"/>
              <a:t>B </a:t>
            </a:r>
            <a:r>
              <a:rPr lang="en-US" dirty="0"/>
              <a:t>+ </a:t>
            </a:r>
            <a:r>
              <a:rPr lang="en-US" i="1" dirty="0" err="1"/>
              <a:t>i</a:t>
            </a:r>
            <a:r>
              <a:rPr lang="en-US" b="1" dirty="0" err="1"/>
              <a:t>C</a:t>
            </a:r>
            <a:r>
              <a:rPr lang="en-US" dirty="0"/>
              <a:t>)(</a:t>
            </a:r>
            <a:r>
              <a:rPr lang="en-US" b="1" dirty="0"/>
              <a:t>x </a:t>
            </a:r>
            <a:r>
              <a:rPr lang="en-US" dirty="0"/>
              <a:t>+ </a:t>
            </a:r>
            <a:r>
              <a:rPr lang="en-US" i="1" dirty="0" err="1"/>
              <a:t>i</a:t>
            </a:r>
            <a:r>
              <a:rPr lang="en-US" b="1" dirty="0" err="1"/>
              <a:t>y</a:t>
            </a:r>
            <a:r>
              <a:rPr lang="en-US" dirty="0"/>
              <a:t>) = </a:t>
            </a:r>
            <a:r>
              <a:rPr lang="en-US" i="1" dirty="0"/>
              <a:t>λ</a:t>
            </a:r>
            <a:r>
              <a:rPr lang="en-US" dirty="0"/>
              <a:t>(</a:t>
            </a:r>
            <a:r>
              <a:rPr lang="en-US" b="1" dirty="0"/>
              <a:t>x </a:t>
            </a:r>
            <a:r>
              <a:rPr lang="en-US" dirty="0"/>
              <a:t>+ </a:t>
            </a:r>
            <a:r>
              <a:rPr lang="en-US" i="1" dirty="0" err="1"/>
              <a:t>i</a:t>
            </a:r>
            <a:r>
              <a:rPr lang="en-US" b="1" dirty="0" err="1"/>
              <a:t>y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Therefore, we only need to solve the real symmetric </a:t>
            </a:r>
            <a:r>
              <a:rPr lang="en-US" dirty="0" err="1" smtClean="0"/>
              <a:t>eigen</a:t>
            </a:r>
            <a:r>
              <a:rPr lang="en-US" dirty="0" smtClean="0"/>
              <a:t> value problem if the matrix is </a:t>
            </a:r>
            <a:r>
              <a:rPr lang="en-US" dirty="0" err="1" smtClean="0"/>
              <a:t>Hermitian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1885" r="37671" b="31353"/>
          <a:stretch/>
        </p:blipFill>
        <p:spPr bwMode="auto">
          <a:xfrm>
            <a:off x="676697" y="4005064"/>
            <a:ext cx="3024336" cy="9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370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20203</TotalTime>
  <Words>2909</Words>
  <Application>Microsoft Office PowerPoint</Application>
  <PresentationFormat>On-screen Show (4:3)</PresentationFormat>
  <Paragraphs>184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宋体</vt:lpstr>
      <vt:lpstr>Arial</vt:lpstr>
      <vt:lpstr>Calibri</vt:lpstr>
      <vt:lpstr>Cambria Math</vt:lpstr>
      <vt:lpstr>Office 主题​​</vt:lpstr>
      <vt:lpstr>Computational Physics (Lecture 7) </vt:lpstr>
      <vt:lpstr>Eigen Value Problems</vt:lpstr>
      <vt:lpstr>PowerPoint Presentation</vt:lpstr>
      <vt:lpstr>PowerPoint Presentation</vt:lpstr>
      <vt:lpstr>PowerPoint Presentation</vt:lpstr>
      <vt:lpstr>Matrix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Continuation on inter-atomic potential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Interatomic potential of Ionic crystals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jzhu</dc:creator>
  <cp:lastModifiedBy> </cp:lastModifiedBy>
  <cp:revision>274</cp:revision>
  <dcterms:created xsi:type="dcterms:W3CDTF">2014-01-05T10:31:17Z</dcterms:created>
  <dcterms:modified xsi:type="dcterms:W3CDTF">2022-09-27T06:07:16Z</dcterms:modified>
</cp:coreProperties>
</file>